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2"/>
  </p:notesMasterIdLst>
  <p:sldIdLst>
    <p:sldId id="488" r:id="rId2"/>
    <p:sldId id="914" r:id="rId3"/>
    <p:sldId id="917" r:id="rId4"/>
    <p:sldId id="643" r:id="rId5"/>
    <p:sldId id="918" r:id="rId6"/>
    <p:sldId id="919" r:id="rId7"/>
    <p:sldId id="937" r:id="rId8"/>
    <p:sldId id="707" r:id="rId9"/>
    <p:sldId id="899" r:id="rId10"/>
    <p:sldId id="749" r:id="rId11"/>
    <p:sldId id="817" r:id="rId12"/>
    <p:sldId id="818" r:id="rId13"/>
    <p:sldId id="704" r:id="rId14"/>
    <p:sldId id="913" r:id="rId15"/>
    <p:sldId id="916" r:id="rId16"/>
    <p:sldId id="920" r:id="rId17"/>
    <p:sldId id="921" r:id="rId18"/>
    <p:sldId id="910" r:id="rId19"/>
    <p:sldId id="637" r:id="rId20"/>
    <p:sldId id="923" r:id="rId21"/>
    <p:sldId id="703" r:id="rId22"/>
    <p:sldId id="639" r:id="rId23"/>
    <p:sldId id="926" r:id="rId24"/>
    <p:sldId id="658" r:id="rId25"/>
    <p:sldId id="938" r:id="rId26"/>
    <p:sldId id="659" r:id="rId27"/>
    <p:sldId id="714" r:id="rId28"/>
    <p:sldId id="651" r:id="rId29"/>
    <p:sldId id="942" r:id="rId30"/>
    <p:sldId id="673" r:id="rId31"/>
    <p:sldId id="715" r:id="rId32"/>
    <p:sldId id="653" r:id="rId33"/>
    <p:sldId id="657" r:id="rId34"/>
    <p:sldId id="747" r:id="rId35"/>
    <p:sldId id="748" r:id="rId36"/>
    <p:sldId id="697" r:id="rId37"/>
    <p:sldId id="698" r:id="rId38"/>
    <p:sldId id="699" r:id="rId39"/>
    <p:sldId id="795" r:id="rId40"/>
    <p:sldId id="710" r:id="rId41"/>
    <p:sldId id="940" r:id="rId42"/>
    <p:sldId id="888" r:id="rId43"/>
    <p:sldId id="924" r:id="rId44"/>
    <p:sldId id="881" r:id="rId45"/>
    <p:sldId id="831" r:id="rId46"/>
    <p:sldId id="911" r:id="rId47"/>
    <p:sldId id="912" r:id="rId48"/>
    <p:sldId id="832" r:id="rId49"/>
    <p:sldId id="909" r:id="rId50"/>
    <p:sldId id="927" r:id="rId51"/>
    <p:sldId id="933" r:id="rId52"/>
    <p:sldId id="943" r:id="rId53"/>
    <p:sldId id="906" r:id="rId54"/>
    <p:sldId id="824" r:id="rId55"/>
    <p:sldId id="825" r:id="rId56"/>
    <p:sldId id="934" r:id="rId57"/>
    <p:sldId id="935" r:id="rId58"/>
    <p:sldId id="936" r:id="rId59"/>
    <p:sldId id="928" r:id="rId60"/>
    <p:sldId id="945" r:id="rId61"/>
    <p:sldId id="947" r:id="rId62"/>
    <p:sldId id="948" r:id="rId63"/>
    <p:sldId id="929" r:id="rId64"/>
    <p:sldId id="944" r:id="rId65"/>
    <p:sldId id="930" r:id="rId66"/>
    <p:sldId id="931" r:id="rId67"/>
    <p:sldId id="949" r:id="rId68"/>
    <p:sldId id="855" r:id="rId69"/>
    <p:sldId id="856" r:id="rId70"/>
    <p:sldId id="872" r:id="rId71"/>
    <p:sldId id="857" r:id="rId72"/>
    <p:sldId id="873" r:id="rId73"/>
    <p:sldId id="858" r:id="rId74"/>
    <p:sldId id="874" r:id="rId75"/>
    <p:sldId id="903" r:id="rId76"/>
    <p:sldId id="860" r:id="rId77"/>
    <p:sldId id="952" r:id="rId78"/>
    <p:sldId id="863" r:id="rId79"/>
    <p:sldId id="864" r:id="rId80"/>
    <p:sldId id="889" r:id="rId81"/>
    <p:sldId id="875" r:id="rId82"/>
    <p:sldId id="900" r:id="rId83"/>
    <p:sldId id="901" r:id="rId84"/>
    <p:sldId id="902" r:id="rId85"/>
    <p:sldId id="716" r:id="rId86"/>
    <p:sldId id="717" r:id="rId87"/>
    <p:sldId id="720" r:id="rId88"/>
    <p:sldId id="724" r:id="rId89"/>
    <p:sldId id="725" r:id="rId90"/>
    <p:sldId id="719" r:id="rId91"/>
    <p:sldId id="802" r:id="rId92"/>
    <p:sldId id="803" r:id="rId93"/>
    <p:sldId id="799" r:id="rId94"/>
    <p:sldId id="800" r:id="rId95"/>
    <p:sldId id="801" r:id="rId96"/>
    <p:sldId id="880" r:id="rId97"/>
    <p:sldId id="836" r:id="rId98"/>
    <p:sldId id="878" r:id="rId99"/>
    <p:sldId id="886" r:id="rId100"/>
    <p:sldId id="890" r:id="rId101"/>
    <p:sldId id="885" r:id="rId102"/>
    <p:sldId id="891" r:id="rId103"/>
    <p:sldId id="892" r:id="rId104"/>
    <p:sldId id="893" r:id="rId105"/>
    <p:sldId id="951" r:id="rId106"/>
    <p:sldId id="950" r:id="rId107"/>
    <p:sldId id="848" r:id="rId108"/>
    <p:sldId id="849" r:id="rId109"/>
    <p:sldId id="851" r:id="rId110"/>
    <p:sldId id="852" r:id="rId1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47F6"/>
    <a:srgbClr val="88FF08"/>
    <a:srgbClr val="14A3C7"/>
    <a:srgbClr val="FC00C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663" autoAdjust="0"/>
  </p:normalViewPr>
  <p:slideViewPr>
    <p:cSldViewPr snapToGrid="0" snapToObjects="1">
      <p:cViewPr varScale="1">
        <p:scale>
          <a:sx n="58" d="100"/>
          <a:sy n="58" d="100"/>
        </p:scale>
        <p:origin x="-2472"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notesMaster" Target="notesMasters/notesMaster1.xml"/><Relationship Id="rId113" Type="http://schemas.openxmlformats.org/officeDocument/2006/relationships/printerSettings" Target="printerSettings/printerSettings1.bin"/><Relationship Id="rId114" Type="http://schemas.openxmlformats.org/officeDocument/2006/relationships/presProps" Target="presProps.xml"/><Relationship Id="rId115" Type="http://schemas.openxmlformats.org/officeDocument/2006/relationships/viewProps" Target="viewProps.xml"/><Relationship Id="rId116" Type="http://schemas.openxmlformats.org/officeDocument/2006/relationships/theme" Target="theme/theme1.xml"/><Relationship Id="rId11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CD5112-18CD-7642-A1F5-05C9DEDCD3D2}" type="datetimeFigureOut">
              <a:rPr lang="en-US" smtClean="0"/>
              <a:t>02/11/19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AF97E3-BB5E-FB4B-AC24-777A50BB00C4}" type="slidenum">
              <a:rPr lang="en-US" smtClean="0"/>
              <a:t>‹#›</a:t>
            </a:fld>
            <a:endParaRPr lang="en-US"/>
          </a:p>
        </p:txBody>
      </p:sp>
    </p:spTree>
    <p:extLst>
      <p:ext uri="{BB962C8B-B14F-4D97-AF65-F5344CB8AC3E}">
        <p14:creationId xmlns:p14="http://schemas.microsoft.com/office/powerpoint/2010/main" val="325308540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95AF97E3-BB5E-FB4B-AC24-777A50BB00C4}" type="slidenum">
              <a:rPr lang="en-US" smtClean="0"/>
              <a:t>1</a:t>
            </a:fld>
            <a:endParaRPr lang="en-US"/>
          </a:p>
        </p:txBody>
      </p:sp>
    </p:spTree>
    <p:extLst>
      <p:ext uri="{BB962C8B-B14F-4D97-AF65-F5344CB8AC3E}">
        <p14:creationId xmlns:p14="http://schemas.microsoft.com/office/powerpoint/2010/main" val="2200997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it’s difficult because I don’t want to insult or belittle other people and the things they believe in. So I really want to clarify, this is not “death to all craftsmen”, “craftsmen</a:t>
            </a:r>
            <a:r>
              <a:rPr lang="en-US" baseline="0" dirty="0"/>
              <a:t> are bad”, “craftsmen are stupid” or anything like that. In fact, and this is super </a:t>
            </a:r>
            <a:r>
              <a:rPr lang="en-US" baseline="0" dirty="0" err="1"/>
              <a:t>super</a:t>
            </a:r>
            <a:r>
              <a:rPr lang="en-US" baseline="0" dirty="0"/>
              <a:t> important, if you think of yourself as a crafter, and this gives you energy and inspires you, if it gives you the drive to improve and do better, that’s great. Never mind me! This talk is just about why *I* don’t think of myself as a software craftsman. That’s all. The title of the talk is taken from a stage play by Arthur Miller, called Death of a Salesman, which deals with identity crisis and the relationship between dreams and reality. So it seemed a fitting title for a talk about my own identity crisis. Now of course I wouldn’t be here if I didn’t think that some of the things I’m going to say is going to resonate with some of you, or at least trigger some reflection. But we’ll see. </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10</a:t>
            </a:fld>
            <a:endParaRPr lang="en-US"/>
          </a:p>
        </p:txBody>
      </p:sp>
    </p:spTree>
    <p:extLst>
      <p:ext uri="{BB962C8B-B14F-4D97-AF65-F5344CB8AC3E}">
        <p14:creationId xmlns:p14="http://schemas.microsoft.com/office/powerpoint/2010/main" val="224037054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a:t>
            </a:r>
            <a:r>
              <a:rPr lang="en-US" baseline="0" dirty="0"/>
              <a:t> brings us back to the original question.</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102</a:t>
            </a:fld>
            <a:endParaRPr lang="en-US"/>
          </a:p>
        </p:txBody>
      </p:sp>
    </p:spTree>
    <p:extLst>
      <p:ext uri="{BB962C8B-B14F-4D97-AF65-F5344CB8AC3E}">
        <p14:creationId xmlns:p14="http://schemas.microsoft.com/office/powerpoint/2010/main" val="412767764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 I a good developer?</a:t>
            </a:r>
          </a:p>
        </p:txBody>
      </p:sp>
      <p:sp>
        <p:nvSpPr>
          <p:cNvPr id="4" name="Slide Number Placeholder 3"/>
          <p:cNvSpPr>
            <a:spLocks noGrp="1"/>
          </p:cNvSpPr>
          <p:nvPr>
            <p:ph type="sldNum" sz="quarter" idx="10"/>
          </p:nvPr>
        </p:nvSpPr>
        <p:spPr/>
        <p:txBody>
          <a:bodyPr/>
          <a:lstStyle/>
          <a:p>
            <a:fld id="{95AF97E3-BB5E-FB4B-AC24-777A50BB00C4}" type="slidenum">
              <a:rPr lang="en-US" smtClean="0"/>
              <a:t>103</a:t>
            </a:fld>
            <a:endParaRPr lang="en-US"/>
          </a:p>
        </p:txBody>
      </p:sp>
    </p:spTree>
    <p:extLst>
      <p:ext uri="{BB962C8B-B14F-4D97-AF65-F5344CB8AC3E}">
        <p14:creationId xmlns:p14="http://schemas.microsoft.com/office/powerpoint/2010/main" val="147583186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my identity?</a:t>
            </a:r>
          </a:p>
        </p:txBody>
      </p:sp>
      <p:sp>
        <p:nvSpPr>
          <p:cNvPr id="4" name="Slide Number Placeholder 3"/>
          <p:cNvSpPr>
            <a:spLocks noGrp="1"/>
          </p:cNvSpPr>
          <p:nvPr>
            <p:ph type="sldNum" sz="quarter" idx="10"/>
          </p:nvPr>
        </p:nvSpPr>
        <p:spPr/>
        <p:txBody>
          <a:bodyPr/>
          <a:lstStyle/>
          <a:p>
            <a:fld id="{95AF97E3-BB5E-FB4B-AC24-777A50BB00C4}" type="slidenum">
              <a:rPr lang="en-US" smtClean="0"/>
              <a:t>104</a:t>
            </a:fld>
            <a:endParaRPr lang="en-US"/>
          </a:p>
        </p:txBody>
      </p:sp>
    </p:spTree>
    <p:extLst>
      <p:ext uri="{BB962C8B-B14F-4D97-AF65-F5344CB8AC3E}">
        <p14:creationId xmlns:p14="http://schemas.microsoft.com/office/powerpoint/2010/main" val="147583186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for one want</a:t>
            </a:r>
            <a:r>
              <a:rPr lang="en-US" baseline="0" dirty="0"/>
              <a:t> to see more heresy, more software infidels!</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105</a:t>
            </a:fld>
            <a:endParaRPr lang="en-US"/>
          </a:p>
        </p:txBody>
      </p:sp>
    </p:spTree>
    <p:extLst>
      <p:ext uri="{BB962C8B-B14F-4D97-AF65-F5344CB8AC3E}">
        <p14:creationId xmlns:p14="http://schemas.microsoft.com/office/powerpoint/2010/main" val="30995185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Perhaps</a:t>
            </a:r>
            <a:r>
              <a:rPr lang="en-US" baseline="0" dirty="0" smtClean="0"/>
              <a:t> even software jesters.</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106</a:t>
            </a:fld>
            <a:endParaRPr lang="en-US"/>
          </a:p>
        </p:txBody>
      </p:sp>
    </p:spTree>
    <p:extLst>
      <p:ext uri="{BB962C8B-B14F-4D97-AF65-F5344CB8AC3E}">
        <p14:creationId xmlns:p14="http://schemas.microsoft.com/office/powerpoint/2010/main" val="3099518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would like to leave you with a book recommendation. There’s a great story by </a:t>
            </a:r>
            <a:r>
              <a:rPr lang="en-US" baseline="0" dirty="0" err="1"/>
              <a:t>Italo</a:t>
            </a:r>
            <a:r>
              <a:rPr lang="en-US" baseline="0" dirty="0"/>
              <a:t> Calvino called the non-existent knight. It was written in 1959, but it’s clearly about software development.</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107</a:t>
            </a:fld>
            <a:endParaRPr lang="en-US"/>
          </a:p>
        </p:txBody>
      </p:sp>
    </p:spTree>
    <p:extLst>
      <p:ext uri="{BB962C8B-B14F-4D97-AF65-F5344CB8AC3E}">
        <p14:creationId xmlns:p14="http://schemas.microsoft.com/office/powerpoint/2010/main" val="12285200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character is Sir </a:t>
            </a:r>
            <a:r>
              <a:rPr lang="en-US" dirty="0" err="1"/>
              <a:t>Agilulf</a:t>
            </a:r>
            <a:r>
              <a:rPr lang="en-US" dirty="0"/>
              <a:t> </a:t>
            </a:r>
            <a:r>
              <a:rPr lang="en-US" dirty="0" err="1"/>
              <a:t>Emo</a:t>
            </a:r>
            <a:r>
              <a:rPr lang="en-US" dirty="0"/>
              <a:t> </a:t>
            </a:r>
            <a:r>
              <a:rPr lang="en-US" dirty="0" err="1"/>
              <a:t>Bertrandin</a:t>
            </a:r>
            <a:r>
              <a:rPr lang="en-US" dirty="0"/>
              <a:t> of the </a:t>
            </a:r>
            <a:r>
              <a:rPr lang="en-US" dirty="0" err="1"/>
              <a:t>Guildivern</a:t>
            </a:r>
            <a:r>
              <a:rPr lang="en-US" baseline="0" dirty="0"/>
              <a:t>.</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108</a:t>
            </a:fld>
            <a:endParaRPr lang="en-US"/>
          </a:p>
        </p:txBody>
      </p:sp>
    </p:spTree>
    <p:extLst>
      <p:ext uri="{BB962C8B-B14F-4D97-AF65-F5344CB8AC3E}">
        <p14:creationId xmlns:p14="http://schemas.microsoft.com/office/powerpoint/2010/main" val="30995185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
            </a:r>
            <a:r>
              <a:rPr lang="en-US" baseline="0" dirty="0"/>
              <a:t> is the perfect knight in white armor, he knows all the duties and routines and keeps everything clean.</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109</a:t>
            </a:fld>
            <a:endParaRPr lang="en-US"/>
          </a:p>
        </p:txBody>
      </p:sp>
    </p:spTree>
    <p:extLst>
      <p:ext uri="{BB962C8B-B14F-4D97-AF65-F5344CB8AC3E}">
        <p14:creationId xmlns:p14="http://schemas.microsoft.com/office/powerpoint/2010/main" val="3099518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only problem is that he</a:t>
            </a:r>
            <a:r>
              <a:rPr lang="en-US" baseline="0" dirty="0"/>
              <a:t> doesn’t exist, there’s no body inside the armor. When he takes off his armor, he disappears. So whether or not we are software craftsmen, I think it’s important that we think about what our identities should be, and if </a:t>
            </a:r>
            <a:r>
              <a:rPr lang="en-US" baseline="0"/>
              <a:t>we really need </a:t>
            </a:r>
            <a:r>
              <a:rPr lang="en-US" baseline="0" dirty="0"/>
              <a:t>that armor.</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110</a:t>
            </a:fld>
            <a:endParaRPr lang="en-US"/>
          </a:p>
        </p:txBody>
      </p:sp>
    </p:spTree>
    <p:extLst>
      <p:ext uri="{BB962C8B-B14F-4D97-AF65-F5344CB8AC3E}">
        <p14:creationId xmlns:p14="http://schemas.microsoft.com/office/powerpoint/2010/main" val="309951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want to acknowledge</a:t>
            </a:r>
            <a:r>
              <a:rPr lang="en-US" baseline="0" dirty="0"/>
              <a:t> all the great work done by many people who *do* identify as software craftsmen or software crafters. There are conferences and unconferences and meetups where people learn from and inspire each other. That’s great. I don’t want to belittle that. As they say, some of my best friends in the industry are software crafters. What’s more, we agree on a lot of things about software development. We follow many of the same practices.</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11</a:t>
            </a:fld>
            <a:endParaRPr lang="en-US"/>
          </a:p>
        </p:txBody>
      </p:sp>
    </p:spTree>
    <p:extLst>
      <p:ext uri="{BB962C8B-B14F-4D97-AF65-F5344CB8AC3E}">
        <p14:creationId xmlns:p14="http://schemas.microsoft.com/office/powerpoint/2010/main" val="4280904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yet I am</a:t>
            </a:r>
            <a:r>
              <a:rPr lang="en-US" baseline="0" dirty="0"/>
              <a:t> not a software craftsman, nor a crafter.</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12</a:t>
            </a:fld>
            <a:endParaRPr lang="en-US"/>
          </a:p>
        </p:txBody>
      </p:sp>
    </p:spTree>
    <p:extLst>
      <p:ext uri="{BB962C8B-B14F-4D97-AF65-F5344CB8AC3E}">
        <p14:creationId xmlns:p14="http://schemas.microsoft.com/office/powerpoint/2010/main" val="3982093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obvious question is, well, why not?</a:t>
            </a:r>
          </a:p>
        </p:txBody>
      </p:sp>
      <p:sp>
        <p:nvSpPr>
          <p:cNvPr id="4" name="Slide Number Placeholder 3"/>
          <p:cNvSpPr>
            <a:spLocks noGrp="1"/>
          </p:cNvSpPr>
          <p:nvPr>
            <p:ph type="sldNum" sz="quarter" idx="10"/>
          </p:nvPr>
        </p:nvSpPr>
        <p:spPr/>
        <p:txBody>
          <a:bodyPr/>
          <a:lstStyle/>
          <a:p>
            <a:fld id="{95AF97E3-BB5E-FB4B-AC24-777A50BB00C4}" type="slidenum">
              <a:rPr lang="en-US" smtClean="0"/>
              <a:t>13</a:t>
            </a:fld>
            <a:endParaRPr lang="en-US"/>
          </a:p>
        </p:txBody>
      </p:sp>
    </p:spTree>
    <p:extLst>
      <p:ext uri="{BB962C8B-B14F-4D97-AF65-F5344CB8AC3E}">
        <p14:creationId xmlns:p14="http://schemas.microsoft.com/office/powerpoint/2010/main" val="3257365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 used to be. I used to think of myself as a software craftsman. And at that time “craftsman” was the term that most people used, so I guess that was what I was.</a:t>
            </a:r>
          </a:p>
        </p:txBody>
      </p:sp>
      <p:sp>
        <p:nvSpPr>
          <p:cNvPr id="4" name="Slide Number Placeholder 3"/>
          <p:cNvSpPr>
            <a:spLocks noGrp="1"/>
          </p:cNvSpPr>
          <p:nvPr>
            <p:ph type="sldNum" sz="quarter" idx="10"/>
          </p:nvPr>
        </p:nvSpPr>
        <p:spPr/>
        <p:txBody>
          <a:bodyPr/>
          <a:lstStyle/>
          <a:p>
            <a:fld id="{95AF97E3-BB5E-FB4B-AC24-777A50BB00C4}" type="slidenum">
              <a:rPr lang="en-US" smtClean="0"/>
              <a:t>14</a:t>
            </a:fld>
            <a:endParaRPr lang="en-US"/>
          </a:p>
        </p:txBody>
      </p:sp>
    </p:spTree>
    <p:extLst>
      <p:ext uri="{BB962C8B-B14F-4D97-AF65-F5344CB8AC3E}">
        <p14:creationId xmlns:p14="http://schemas.microsoft.com/office/powerpoint/2010/main" val="2883334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I’d like to tell you my personal story with crafting. Back in 2002, I was fresh out of the university with my Master’s degree in Computer Science and got my first job as a programmer. And I was delighted to learn of all kinds of interesting stuff concerning software development that wasn’t taught at the University. Agile obviously was the hot new thing that everyone was talking about. I remember attending a conference in 2003 and Kent Beck was there, Robert Martin, Ward Cunningham, Rebecca </a:t>
            </a:r>
            <a:r>
              <a:rPr lang="en-US" dirty="0" err="1"/>
              <a:t>Wirfs</a:t>
            </a:r>
            <a:r>
              <a:rPr lang="en-US" dirty="0"/>
              <a:t>-Brock, even Eric Evans. I worked hard and read a lot of books and blogs as well. It was exciting times. I was looking to prove myself I guess, looking for who I was as a programmer and software developer. I wanted to be good.</a:t>
            </a:r>
          </a:p>
        </p:txBody>
      </p:sp>
      <p:sp>
        <p:nvSpPr>
          <p:cNvPr id="4" name="Slide Number Placeholder 3"/>
          <p:cNvSpPr>
            <a:spLocks noGrp="1"/>
          </p:cNvSpPr>
          <p:nvPr>
            <p:ph type="sldNum" sz="quarter" idx="10"/>
          </p:nvPr>
        </p:nvSpPr>
        <p:spPr/>
        <p:txBody>
          <a:bodyPr/>
          <a:lstStyle/>
          <a:p>
            <a:fld id="{95AF97E3-BB5E-FB4B-AC24-777A50BB00C4}" type="slidenum">
              <a:rPr lang="en-US" smtClean="0"/>
              <a:t>15</a:t>
            </a:fld>
            <a:endParaRPr lang="en-US"/>
          </a:p>
        </p:txBody>
      </p:sp>
    </p:spTree>
    <p:extLst>
      <p:ext uri="{BB962C8B-B14F-4D97-AF65-F5344CB8AC3E}">
        <p14:creationId xmlns:p14="http://schemas.microsoft.com/office/powerpoint/2010/main" val="2581454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I heard about craftsmanship. I’m guessing I first read about it in The Pragmatic Programmer book. The title page with a woodworker’s tool on it, and the subtitle “from journeyman to master”. It resonated. I wanted to master programming. So you might say I tried on the craftsman’s cloak, and my god, it fit me! It looked good on me! It was home! I was a “journeyman” on my way to mastery. And of course I also liked this idea that craftsmanship seemed to solve the age-old question: is programming art or science? It was neither and both: it was a craft! I could be half scientist, half artist, and sort of make up the mix myself. Of course, what exactly that meant was a bit unclear, but it felt good.</a:t>
            </a:r>
          </a:p>
        </p:txBody>
      </p:sp>
      <p:sp>
        <p:nvSpPr>
          <p:cNvPr id="4" name="Slide Number Placeholder 3"/>
          <p:cNvSpPr>
            <a:spLocks noGrp="1"/>
          </p:cNvSpPr>
          <p:nvPr>
            <p:ph type="sldNum" sz="quarter" idx="10"/>
          </p:nvPr>
        </p:nvSpPr>
        <p:spPr/>
        <p:txBody>
          <a:bodyPr/>
          <a:lstStyle/>
          <a:p>
            <a:fld id="{95AF97E3-BB5E-FB4B-AC24-777A50BB00C4}" type="slidenum">
              <a:rPr lang="en-US" smtClean="0"/>
              <a:t>16</a:t>
            </a:fld>
            <a:endParaRPr lang="en-US"/>
          </a:p>
        </p:txBody>
      </p:sp>
    </p:spTree>
    <p:extLst>
      <p:ext uri="{BB962C8B-B14F-4D97-AF65-F5344CB8AC3E}">
        <p14:creationId xmlns:p14="http://schemas.microsoft.com/office/powerpoint/2010/main" val="2186413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time, I gained much practical experience with software development in practice, and the forces that influences it. I learned a lot about myself and about others. I learned about my capabilities and limitations, my strengths and weaknesses. I learned that my brain and my ability to understand complex code is finite, for instance. Not only that, it’s shrinking. I also learned that my self-discipline and my rationality are pretty fixed entities. I’m disciplined most of the time, rational most of the time, but not always. But that was OK, I could live with being human and a craftsman, even though I started to realize that I might not actually be able to level up indefinitely. But there was a bigger problem. I was starting to feel that there were vitally important things influencing the success and failure of the software I worked on that had nothing to do with craftsmanship. There were both things out of my control, and things that I could potentially influence, but that craftsmanship said nothing about.</a:t>
            </a:r>
          </a:p>
        </p:txBody>
      </p:sp>
      <p:sp>
        <p:nvSpPr>
          <p:cNvPr id="4" name="Slide Number Placeholder 3"/>
          <p:cNvSpPr>
            <a:spLocks noGrp="1"/>
          </p:cNvSpPr>
          <p:nvPr>
            <p:ph type="sldNum" sz="quarter" idx="10"/>
          </p:nvPr>
        </p:nvSpPr>
        <p:spPr/>
        <p:txBody>
          <a:bodyPr/>
          <a:lstStyle/>
          <a:p>
            <a:fld id="{95AF97E3-BB5E-FB4B-AC24-777A50BB00C4}" type="slidenum">
              <a:rPr lang="en-US" smtClean="0"/>
              <a:t>17</a:t>
            </a:fld>
            <a:endParaRPr lang="en-US"/>
          </a:p>
        </p:txBody>
      </p:sp>
    </p:spTree>
    <p:extLst>
      <p:ext uri="{BB962C8B-B14F-4D97-AF65-F5344CB8AC3E}">
        <p14:creationId xmlns:p14="http://schemas.microsoft.com/office/powerpoint/2010/main" val="557440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Eventually this lead to an identity crises. You might say that the cloak of craftsmanship was starting to itch and no longer felt right. So finally, I had to take it off. But of course, this left me with a dilemma. If I’m not a craftsman or a crafter, who or what am I then?</a:t>
            </a:r>
          </a:p>
        </p:txBody>
      </p:sp>
      <p:sp>
        <p:nvSpPr>
          <p:cNvPr id="4" name="Slide Number Placeholder 3"/>
          <p:cNvSpPr>
            <a:spLocks noGrp="1"/>
          </p:cNvSpPr>
          <p:nvPr>
            <p:ph type="sldNum" sz="quarter" idx="10"/>
          </p:nvPr>
        </p:nvSpPr>
        <p:spPr/>
        <p:txBody>
          <a:bodyPr/>
          <a:lstStyle/>
          <a:p>
            <a:fld id="{95AF97E3-BB5E-FB4B-AC24-777A50BB00C4}" type="slidenum">
              <a:rPr lang="en-US" smtClean="0"/>
              <a:t>18</a:t>
            </a:fld>
            <a:endParaRPr lang="en-US"/>
          </a:p>
        </p:txBody>
      </p:sp>
    </p:spTree>
    <p:extLst>
      <p:ext uri="{BB962C8B-B14F-4D97-AF65-F5344CB8AC3E}">
        <p14:creationId xmlns:p14="http://schemas.microsoft.com/office/powerpoint/2010/main" val="2240370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had to figure out if there is life beyond craftsmanship</a:t>
            </a:r>
            <a:r>
              <a:rPr lang="en-US" dirty="0" smtClean="0"/>
              <a:t>? And that sounds ridiculous</a:t>
            </a:r>
            <a:r>
              <a:rPr lang="en-US" baseline="0" dirty="0" smtClean="0"/>
              <a:t> perhaps, but there are reasons for this.</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19</a:t>
            </a:fld>
            <a:endParaRPr lang="en-US"/>
          </a:p>
        </p:txBody>
      </p:sp>
    </p:spTree>
    <p:extLst>
      <p:ext uri="{BB962C8B-B14F-4D97-AF65-F5344CB8AC3E}">
        <p14:creationId xmlns:p14="http://schemas.microsoft.com/office/powerpoint/2010/main" val="4127677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r-IN" dirty="0"/>
              <a:t>…</a:t>
            </a:r>
            <a:r>
              <a:rPr lang="nb-NO" dirty="0"/>
              <a:t>So, </a:t>
            </a:r>
            <a:r>
              <a:rPr lang="nb-NO" dirty="0" err="1"/>
              <a:t>hello</a:t>
            </a:r>
            <a:r>
              <a:rPr lang="nb-NO" dirty="0"/>
              <a:t> </a:t>
            </a:r>
            <a:r>
              <a:rPr lang="nb-NO" dirty="0" err="1"/>
              <a:t>everyone</a:t>
            </a:r>
            <a:r>
              <a:rPr lang="nb-NO" dirty="0"/>
              <a:t>! </a:t>
            </a:r>
            <a:r>
              <a:rPr lang="nb-NO" dirty="0" err="1"/>
              <a:t>Thank</a:t>
            </a:r>
            <a:r>
              <a:rPr lang="nb-NO" dirty="0"/>
              <a:t> </a:t>
            </a:r>
            <a:r>
              <a:rPr lang="nb-NO" dirty="0" err="1"/>
              <a:t>you</a:t>
            </a:r>
            <a:r>
              <a:rPr lang="nb-NO" dirty="0"/>
              <a:t> for </a:t>
            </a:r>
            <a:r>
              <a:rPr lang="nb-NO" dirty="0" err="1"/>
              <a:t>coming</a:t>
            </a:r>
            <a:r>
              <a:rPr lang="nb-NO" dirty="0"/>
              <a:t> to my talk, and </a:t>
            </a:r>
            <a:r>
              <a:rPr lang="nb-NO" dirty="0" err="1"/>
              <a:t>thanks</a:t>
            </a:r>
            <a:r>
              <a:rPr lang="nb-NO" dirty="0"/>
              <a:t> for </a:t>
            </a:r>
            <a:r>
              <a:rPr lang="nb-NO" dirty="0" err="1"/>
              <a:t>having</a:t>
            </a:r>
            <a:r>
              <a:rPr lang="nb-NO" dirty="0"/>
              <a:t> </a:t>
            </a:r>
            <a:r>
              <a:rPr lang="nb-NO" dirty="0" err="1"/>
              <a:t>me</a:t>
            </a:r>
            <a:r>
              <a:rPr lang="nb-NO" dirty="0"/>
              <a:t> </a:t>
            </a:r>
            <a:r>
              <a:rPr lang="nb-NO" dirty="0" err="1"/>
              <a:t>here</a:t>
            </a:r>
            <a:r>
              <a:rPr lang="nb-NO" dirty="0"/>
              <a:t> at </a:t>
            </a:r>
            <a:r>
              <a:rPr lang="nb-NO" dirty="0" err="1"/>
              <a:t>KanDDDinsky</a:t>
            </a:r>
            <a:r>
              <a:rPr lang="nb-NO" dirty="0"/>
              <a:t>.</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2</a:t>
            </a:fld>
            <a:endParaRPr lang="en-US"/>
          </a:p>
        </p:txBody>
      </p:sp>
    </p:spTree>
    <p:extLst>
      <p:ext uri="{BB962C8B-B14F-4D97-AF65-F5344CB8AC3E}">
        <p14:creationId xmlns:p14="http://schemas.microsoft.com/office/powerpoint/2010/main" val="2763376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fundamental question for all software developers, whether we think of ourselves as crafters or something else, is what is a good developer?</a:t>
            </a:r>
          </a:p>
        </p:txBody>
      </p:sp>
      <p:sp>
        <p:nvSpPr>
          <p:cNvPr id="4" name="Slide Number Placeholder 3"/>
          <p:cNvSpPr>
            <a:spLocks noGrp="1"/>
          </p:cNvSpPr>
          <p:nvPr>
            <p:ph type="sldNum" sz="quarter" idx="10"/>
          </p:nvPr>
        </p:nvSpPr>
        <p:spPr/>
        <p:txBody>
          <a:bodyPr/>
          <a:lstStyle/>
          <a:p>
            <a:fld id="{95AF97E3-BB5E-FB4B-AC24-777A50BB00C4}" type="slidenum">
              <a:rPr lang="en-US" smtClean="0"/>
              <a:t>20</a:t>
            </a:fld>
            <a:endParaRPr lang="en-US"/>
          </a:p>
        </p:txBody>
      </p:sp>
    </p:spTree>
    <p:extLst>
      <p:ext uri="{BB962C8B-B14F-4D97-AF65-F5344CB8AC3E}">
        <p14:creationId xmlns:p14="http://schemas.microsoft.com/office/powerpoint/2010/main" val="4277219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an</a:t>
            </a:r>
            <a:r>
              <a:rPr lang="en-US" baseline="0" dirty="0"/>
              <a:t> important question to answer, so that you can answer this question, which is even more important. Am *I* a good developer. Because this has to do with sense of worth. Am I valuable? </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21</a:t>
            </a:fld>
            <a:endParaRPr lang="en-US"/>
          </a:p>
        </p:txBody>
      </p:sp>
    </p:spTree>
    <p:extLst>
      <p:ext uri="{BB962C8B-B14F-4D97-AF65-F5344CB8AC3E}">
        <p14:creationId xmlns:p14="http://schemas.microsoft.com/office/powerpoint/2010/main" val="1475831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as Roberto </a:t>
            </a:r>
            <a:r>
              <a:rPr lang="en-US" dirty="0" err="1"/>
              <a:t>Benigni</a:t>
            </a:r>
            <a:r>
              <a:rPr lang="en-US" baseline="0" dirty="0"/>
              <a:t> puts it, am I a good egg? We all want to be good eggs.</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22</a:t>
            </a:fld>
            <a:endParaRPr lang="en-US"/>
          </a:p>
        </p:txBody>
      </p:sp>
    </p:spTree>
    <p:extLst>
      <p:ext uri="{BB962C8B-B14F-4D97-AF65-F5344CB8AC3E}">
        <p14:creationId xmlns:p14="http://schemas.microsoft.com/office/powerpoint/2010/main" val="2847732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was the original lure of software craftsmanship for me. Software</a:t>
            </a:r>
            <a:r>
              <a:rPr lang="en-US" baseline="0" dirty="0"/>
              <a:t> craftsmanship provides answers to these questions, right? So that’s good.</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23</a:t>
            </a:fld>
            <a:endParaRPr lang="en-US"/>
          </a:p>
        </p:txBody>
      </p:sp>
    </p:spTree>
    <p:extLst>
      <p:ext uri="{BB962C8B-B14F-4D97-AF65-F5344CB8AC3E}">
        <p14:creationId xmlns:p14="http://schemas.microsoft.com/office/powerpoint/2010/main" val="2244372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was the original lure of software craftsmanship for me. Software</a:t>
            </a:r>
            <a:r>
              <a:rPr lang="en-US" baseline="0" dirty="0"/>
              <a:t> craftsmanship provides answers to these questions, right? So that’s good.</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24</a:t>
            </a:fld>
            <a:endParaRPr lang="en-US"/>
          </a:p>
        </p:txBody>
      </p:sp>
    </p:spTree>
    <p:extLst>
      <p:ext uri="{BB962C8B-B14F-4D97-AF65-F5344CB8AC3E}">
        <p14:creationId xmlns:p14="http://schemas.microsoft.com/office/powerpoint/2010/main" val="976039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craftsmanship is a meme. </a:t>
            </a:r>
          </a:p>
        </p:txBody>
      </p:sp>
      <p:sp>
        <p:nvSpPr>
          <p:cNvPr id="4" name="Slide Number Placeholder 3"/>
          <p:cNvSpPr>
            <a:spLocks noGrp="1"/>
          </p:cNvSpPr>
          <p:nvPr>
            <p:ph type="sldNum" sz="quarter" idx="10"/>
          </p:nvPr>
        </p:nvSpPr>
        <p:spPr/>
        <p:txBody>
          <a:bodyPr/>
          <a:lstStyle/>
          <a:p>
            <a:fld id="{95AF97E3-BB5E-FB4B-AC24-777A50BB00C4}" type="slidenum">
              <a:rPr lang="en-US" smtClean="0"/>
              <a:t>25</a:t>
            </a:fld>
            <a:endParaRPr lang="en-US"/>
          </a:p>
        </p:txBody>
      </p:sp>
    </p:spTree>
    <p:extLst>
      <p:ext uri="{BB962C8B-B14F-4D97-AF65-F5344CB8AC3E}">
        <p14:creationId xmlns:p14="http://schemas.microsoft.com/office/powerpoint/2010/main" val="11385174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craftsmanship is an</a:t>
            </a:r>
            <a:r>
              <a:rPr lang="en-US" baseline="0" dirty="0"/>
              <a:t> identity.</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26</a:t>
            </a:fld>
            <a:endParaRPr lang="en-US"/>
          </a:p>
        </p:txBody>
      </p:sp>
    </p:spTree>
    <p:extLst>
      <p:ext uri="{BB962C8B-B14F-4D97-AF65-F5344CB8AC3E}">
        <p14:creationId xmlns:p14="http://schemas.microsoft.com/office/powerpoint/2010/main" val="1687586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an identity because it offers a narrative about software</a:t>
            </a:r>
            <a:r>
              <a:rPr lang="en-US" baseline="0" dirty="0"/>
              <a:t> development. It offers a narrative about what matters in software development, and a way to distinguish yourself.</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27</a:t>
            </a:fld>
            <a:endParaRPr lang="en-US"/>
          </a:p>
        </p:txBody>
      </p:sp>
    </p:spTree>
    <p:extLst>
      <p:ext uri="{BB962C8B-B14F-4D97-AF65-F5344CB8AC3E}">
        <p14:creationId xmlns:p14="http://schemas.microsoft.com/office/powerpoint/2010/main" val="3410734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 narrative that talks about pride and professionalism. You’ll find that craftsmanship and professionalism is used more or less as synonyms</a:t>
            </a:r>
            <a:r>
              <a:rPr lang="en-US" baseline="0" dirty="0"/>
              <a:t>. In fact you can get the impression that craftsmanship is just a slightly </a:t>
            </a:r>
            <a:r>
              <a:rPr lang="en-US" baseline="0" dirty="0" err="1"/>
              <a:t>kitchy</a:t>
            </a:r>
            <a:r>
              <a:rPr lang="en-US" baseline="0" dirty="0"/>
              <a:t> word for professionalism</a:t>
            </a:r>
            <a:r>
              <a:rPr lang="en-US" baseline="0" dirty="0" smtClean="0"/>
              <a:t>. And this is actually quite sneaky and one of the things I don’t like so much. Because when you start to use those terms interchangeably, then suddenly you can’t be professional unless you’re a craftsman. I don’t like that, because it implies orthodoxy.</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28</a:t>
            </a:fld>
            <a:endParaRPr lang="en-US"/>
          </a:p>
        </p:txBody>
      </p:sp>
    </p:spTree>
    <p:extLst>
      <p:ext uri="{BB962C8B-B14F-4D97-AF65-F5344CB8AC3E}">
        <p14:creationId xmlns:p14="http://schemas.microsoft.com/office/powerpoint/2010/main" val="4092702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let’s consider the craftsman’s tale.</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29</a:t>
            </a:fld>
            <a:endParaRPr lang="en-US"/>
          </a:p>
        </p:txBody>
      </p:sp>
    </p:spTree>
    <p:extLst>
      <p:ext uri="{BB962C8B-B14F-4D97-AF65-F5344CB8AC3E}">
        <p14:creationId xmlns:p14="http://schemas.microsoft.com/office/powerpoint/2010/main" val="230543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My </a:t>
            </a:r>
            <a:r>
              <a:rPr lang="nb-NO" dirty="0" err="1"/>
              <a:t>name</a:t>
            </a:r>
            <a:r>
              <a:rPr lang="nb-NO" dirty="0"/>
              <a:t> is Einar. I </a:t>
            </a:r>
            <a:r>
              <a:rPr lang="nb-NO" dirty="0" err="1"/>
              <a:t>work</a:t>
            </a:r>
            <a:r>
              <a:rPr lang="nb-NO" dirty="0"/>
              <a:t> for NRK, </a:t>
            </a:r>
            <a:r>
              <a:rPr lang="nb-NO" dirty="0" err="1"/>
              <a:t>which</a:t>
            </a:r>
            <a:r>
              <a:rPr lang="nb-NO" dirty="0"/>
              <a:t> is </a:t>
            </a:r>
            <a:r>
              <a:rPr lang="nb-NO" dirty="0" err="1"/>
              <a:t>the</a:t>
            </a:r>
            <a:r>
              <a:rPr lang="nb-NO" dirty="0"/>
              <a:t> </a:t>
            </a:r>
            <a:r>
              <a:rPr lang="nb-NO" dirty="0" err="1"/>
              <a:t>national</a:t>
            </a:r>
            <a:r>
              <a:rPr lang="nb-NO" dirty="0"/>
              <a:t> </a:t>
            </a:r>
            <a:r>
              <a:rPr lang="nb-NO" dirty="0" err="1"/>
              <a:t>public</a:t>
            </a:r>
            <a:r>
              <a:rPr lang="nb-NO" dirty="0"/>
              <a:t> </a:t>
            </a:r>
            <a:r>
              <a:rPr lang="nb-NO" dirty="0" err="1"/>
              <a:t>broadcaster</a:t>
            </a:r>
            <a:r>
              <a:rPr lang="nb-NO" dirty="0"/>
              <a:t> in Norway. For a </a:t>
            </a:r>
            <a:r>
              <a:rPr lang="nb-NO" dirty="0" err="1"/>
              <a:t>living</a:t>
            </a:r>
            <a:r>
              <a:rPr lang="nb-NO" dirty="0"/>
              <a:t>, I design and </a:t>
            </a:r>
            <a:r>
              <a:rPr lang="nb-NO" dirty="0" err="1"/>
              <a:t>write</a:t>
            </a:r>
            <a:r>
              <a:rPr lang="nb-NO" dirty="0"/>
              <a:t> software. </a:t>
            </a:r>
            <a:r>
              <a:rPr lang="nb-NO" dirty="0" err="1"/>
              <a:t>That</a:t>
            </a:r>
            <a:r>
              <a:rPr lang="nb-NO" dirty="0"/>
              <a:t> is, </a:t>
            </a:r>
            <a:r>
              <a:rPr lang="nb-NO" dirty="0" err="1"/>
              <a:t>you</a:t>
            </a:r>
            <a:r>
              <a:rPr lang="nb-NO" dirty="0"/>
              <a:t> </a:t>
            </a:r>
            <a:r>
              <a:rPr lang="nb-NO" dirty="0" err="1"/>
              <a:t>could</a:t>
            </a:r>
            <a:r>
              <a:rPr lang="nb-NO" dirty="0"/>
              <a:t> </a:t>
            </a:r>
            <a:r>
              <a:rPr lang="nb-NO" dirty="0" err="1"/>
              <a:t>call</a:t>
            </a:r>
            <a:r>
              <a:rPr lang="nb-NO" dirty="0"/>
              <a:t> </a:t>
            </a:r>
            <a:r>
              <a:rPr lang="nb-NO" dirty="0" err="1"/>
              <a:t>me</a:t>
            </a:r>
            <a:r>
              <a:rPr lang="nb-NO" dirty="0"/>
              <a:t> a software </a:t>
            </a:r>
            <a:r>
              <a:rPr lang="nb-NO" dirty="0" err="1"/>
              <a:t>developer</a:t>
            </a:r>
            <a:r>
              <a:rPr lang="nb-NO" dirty="0"/>
              <a:t>, a </a:t>
            </a:r>
            <a:r>
              <a:rPr lang="nb-NO" dirty="0" err="1"/>
              <a:t>coder</a:t>
            </a:r>
            <a:r>
              <a:rPr lang="nb-NO" dirty="0"/>
              <a:t>, a programmer, and </a:t>
            </a:r>
            <a:r>
              <a:rPr lang="nb-NO" dirty="0" err="1"/>
              <a:t>also</a:t>
            </a:r>
            <a:r>
              <a:rPr lang="nb-NO" dirty="0"/>
              <a:t> a software designer, I </a:t>
            </a:r>
            <a:r>
              <a:rPr lang="nb-NO" dirty="0" err="1"/>
              <a:t>guess</a:t>
            </a:r>
            <a:r>
              <a:rPr lang="nb-NO" dirty="0"/>
              <a:t>. </a:t>
            </a:r>
            <a:r>
              <a:rPr lang="nb-NO" dirty="0" err="1"/>
              <a:t>Those</a:t>
            </a:r>
            <a:r>
              <a:rPr lang="nb-NO" dirty="0"/>
              <a:t> </a:t>
            </a:r>
            <a:r>
              <a:rPr lang="nb-NO" dirty="0" err="1"/>
              <a:t>are</a:t>
            </a:r>
            <a:r>
              <a:rPr lang="nb-NO" dirty="0"/>
              <a:t> all </a:t>
            </a:r>
            <a:r>
              <a:rPr lang="nb-NO" dirty="0" err="1"/>
              <a:t>things</a:t>
            </a:r>
            <a:r>
              <a:rPr lang="nb-NO" dirty="0"/>
              <a:t> I do and </a:t>
            </a:r>
            <a:r>
              <a:rPr lang="nb-NO" dirty="0" err="1"/>
              <a:t>labels</a:t>
            </a:r>
            <a:r>
              <a:rPr lang="nb-NO" dirty="0"/>
              <a:t> </a:t>
            </a:r>
            <a:r>
              <a:rPr lang="nb-NO" dirty="0" err="1"/>
              <a:t>you</a:t>
            </a:r>
            <a:r>
              <a:rPr lang="nb-NO" dirty="0"/>
              <a:t> </a:t>
            </a:r>
            <a:r>
              <a:rPr lang="nb-NO" dirty="0" err="1"/>
              <a:t>could</a:t>
            </a:r>
            <a:r>
              <a:rPr lang="nb-NO" dirty="0"/>
              <a:t> </a:t>
            </a:r>
            <a:r>
              <a:rPr lang="nb-NO" dirty="0" err="1"/>
              <a:t>put</a:t>
            </a:r>
            <a:r>
              <a:rPr lang="nb-NO" dirty="0"/>
              <a:t> </a:t>
            </a:r>
            <a:r>
              <a:rPr lang="nb-NO" dirty="0" err="1"/>
              <a:t>on</a:t>
            </a:r>
            <a:r>
              <a:rPr lang="nb-NO" dirty="0"/>
              <a:t> </a:t>
            </a:r>
            <a:r>
              <a:rPr lang="nb-NO" dirty="0" err="1"/>
              <a:t>me</a:t>
            </a:r>
            <a:r>
              <a:rPr lang="nb-NO" dirty="0"/>
              <a:t>.</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3</a:t>
            </a:fld>
            <a:endParaRPr lang="en-US"/>
          </a:p>
        </p:txBody>
      </p:sp>
    </p:spTree>
    <p:extLst>
      <p:ext uri="{BB962C8B-B14F-4D97-AF65-F5344CB8AC3E}">
        <p14:creationId xmlns:p14="http://schemas.microsoft.com/office/powerpoint/2010/main" val="28796617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also a narrative of heroes and adversaries. What do I mean by that?</a:t>
            </a:r>
          </a:p>
        </p:txBody>
      </p:sp>
      <p:sp>
        <p:nvSpPr>
          <p:cNvPr id="4" name="Slide Number Placeholder 3"/>
          <p:cNvSpPr>
            <a:spLocks noGrp="1"/>
          </p:cNvSpPr>
          <p:nvPr>
            <p:ph type="sldNum" sz="quarter" idx="10"/>
          </p:nvPr>
        </p:nvSpPr>
        <p:spPr/>
        <p:txBody>
          <a:bodyPr/>
          <a:lstStyle/>
          <a:p>
            <a:fld id="{95AF97E3-BB5E-FB4B-AC24-777A50BB00C4}" type="slidenum">
              <a:rPr lang="en-US" smtClean="0"/>
              <a:t>30</a:t>
            </a:fld>
            <a:endParaRPr lang="en-US"/>
          </a:p>
        </p:txBody>
      </p:sp>
    </p:spTree>
    <p:extLst>
      <p:ext uri="{BB962C8B-B14F-4D97-AF65-F5344CB8AC3E}">
        <p14:creationId xmlns:p14="http://schemas.microsoft.com/office/powerpoint/2010/main" val="2906254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is the hero of software</a:t>
            </a:r>
            <a:r>
              <a:rPr lang="en-US" baseline="0" dirty="0"/>
              <a:t> development in the craftsmanship narrative?</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31</a:t>
            </a:fld>
            <a:endParaRPr lang="en-US"/>
          </a:p>
        </p:txBody>
      </p:sp>
    </p:spTree>
    <p:extLst>
      <p:ext uri="{BB962C8B-B14F-4D97-AF65-F5344CB8AC3E}">
        <p14:creationId xmlns:p14="http://schemas.microsoft.com/office/powerpoint/2010/main" val="3633242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a:t>
            </a:r>
            <a:r>
              <a:rPr lang="en-US" baseline="0" dirty="0"/>
              <a:t> it’s the programmer of course!</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32</a:t>
            </a:fld>
            <a:endParaRPr lang="en-US"/>
          </a:p>
        </p:txBody>
      </p:sp>
    </p:spTree>
    <p:extLst>
      <p:ext uri="{BB962C8B-B14F-4D97-AF65-F5344CB8AC3E}">
        <p14:creationId xmlns:p14="http://schemas.microsoft.com/office/powerpoint/2010/main" val="32663646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this guy. The pragmatic good software craftsman,</a:t>
            </a:r>
            <a:r>
              <a:rPr lang="en-US" baseline="0" dirty="0"/>
              <a:t> who relies on his skill and training and his own good judgment to do good in the world. Armed with TDD and SOLID, drilled through countless katas.</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33</a:t>
            </a:fld>
            <a:endParaRPr lang="en-US"/>
          </a:p>
        </p:txBody>
      </p:sp>
    </p:spTree>
    <p:extLst>
      <p:ext uri="{BB962C8B-B14F-4D97-AF65-F5344CB8AC3E}">
        <p14:creationId xmlns:p14="http://schemas.microsoft.com/office/powerpoint/2010/main" val="36237291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Being</a:t>
            </a:r>
            <a:r>
              <a:rPr lang="en-US" baseline="0" dirty="0"/>
              <a:t> a good developer in the craftsmanship narrative means seeking mastery of the craft.</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34</a:t>
            </a:fld>
            <a:endParaRPr lang="en-US"/>
          </a:p>
        </p:txBody>
      </p:sp>
    </p:spTree>
    <p:extLst>
      <p:ext uri="{BB962C8B-B14F-4D97-AF65-F5344CB8AC3E}">
        <p14:creationId xmlns:p14="http://schemas.microsoft.com/office/powerpoint/2010/main" val="3792741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a:t>
            </a:r>
            <a:r>
              <a:rPr lang="en-US" baseline="0" dirty="0"/>
              <a:t> </a:t>
            </a:r>
            <a:r>
              <a:rPr lang="en-US" dirty="0"/>
              <a:t>excellence.</a:t>
            </a:r>
            <a:r>
              <a:rPr lang="en-US" baseline="0" dirty="0"/>
              <a:t> Flawless execution.</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35</a:t>
            </a:fld>
            <a:endParaRPr lang="en-US"/>
          </a:p>
        </p:txBody>
      </p:sp>
    </p:spTree>
    <p:extLst>
      <p:ext uri="{BB962C8B-B14F-4D97-AF65-F5344CB8AC3E}">
        <p14:creationId xmlns:p14="http://schemas.microsoft.com/office/powerpoint/2010/main" val="537060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Underlying</a:t>
            </a:r>
            <a:r>
              <a:rPr lang="en-US" baseline="0" dirty="0"/>
              <a:t> is a belief that discipline can fix software. If we are just disciplined enough, we will do well. </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36</a:t>
            </a:fld>
            <a:endParaRPr lang="en-US"/>
          </a:p>
        </p:txBody>
      </p:sp>
    </p:spTree>
    <p:extLst>
      <p:ext uri="{BB962C8B-B14F-4D97-AF65-F5344CB8AC3E}">
        <p14:creationId xmlns:p14="http://schemas.microsoft.com/office/powerpoint/2010/main" val="42628486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follow</a:t>
            </a:r>
            <a:r>
              <a:rPr lang="en-US" baseline="0" dirty="0"/>
              <a:t> the b</a:t>
            </a:r>
            <a:r>
              <a:rPr lang="en-US" dirty="0"/>
              <a:t>est practices</a:t>
            </a:r>
            <a:r>
              <a:rPr lang="en-US" baseline="0" dirty="0"/>
              <a:t> we can fix software.</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37</a:t>
            </a:fld>
            <a:endParaRPr lang="en-US"/>
          </a:p>
        </p:txBody>
      </p:sp>
    </p:spTree>
    <p:extLst>
      <p:ext uri="{BB962C8B-B14F-4D97-AF65-F5344CB8AC3E}">
        <p14:creationId xmlns:p14="http://schemas.microsoft.com/office/powerpoint/2010/main" val="23632210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Virtue</a:t>
            </a:r>
            <a:r>
              <a:rPr lang="en-US" baseline="0" dirty="0"/>
              <a:t> can fix software. </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38</a:t>
            </a:fld>
            <a:endParaRPr lang="en-US"/>
          </a:p>
        </p:txBody>
      </p:sp>
    </p:spTree>
    <p:extLst>
      <p:ext uri="{BB962C8B-B14F-4D97-AF65-F5344CB8AC3E}">
        <p14:creationId xmlns:p14="http://schemas.microsoft.com/office/powerpoint/2010/main" val="2526025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can slay the dragon!</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39</a:t>
            </a:fld>
            <a:endParaRPr lang="en-US"/>
          </a:p>
        </p:txBody>
      </p:sp>
    </p:spTree>
    <p:extLst>
      <p:ext uri="{BB962C8B-B14F-4D97-AF65-F5344CB8AC3E}">
        <p14:creationId xmlns:p14="http://schemas.microsoft.com/office/powerpoint/2010/main" val="950778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I’m not a software craftsman. And this is a talk about why that is. </a:t>
            </a:r>
          </a:p>
        </p:txBody>
      </p:sp>
      <p:sp>
        <p:nvSpPr>
          <p:cNvPr id="4" name="Slide Number Placeholder 3"/>
          <p:cNvSpPr>
            <a:spLocks noGrp="1"/>
          </p:cNvSpPr>
          <p:nvPr>
            <p:ph type="sldNum" sz="quarter" idx="10"/>
          </p:nvPr>
        </p:nvSpPr>
        <p:spPr/>
        <p:txBody>
          <a:bodyPr/>
          <a:lstStyle/>
          <a:p>
            <a:fld id="{95AF97E3-BB5E-FB4B-AC24-777A50BB00C4}" type="slidenum">
              <a:rPr lang="en-US" smtClean="0"/>
              <a:t>4</a:t>
            </a:fld>
            <a:endParaRPr lang="en-US"/>
          </a:p>
        </p:txBody>
      </p:sp>
    </p:spTree>
    <p:extLst>
      <p:ext uri="{BB962C8B-B14F-4D97-AF65-F5344CB8AC3E}">
        <p14:creationId xmlns:p14="http://schemas.microsoft.com/office/powerpoint/2010/main" val="16172619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a:t>
            </a:r>
            <a:r>
              <a:rPr lang="en-US" baseline="0" dirty="0"/>
              <a:t> all comes down to me. Me and my skills. If I’m good, the software is good. And in some ways, that’s a </a:t>
            </a:r>
            <a:r>
              <a:rPr lang="en-US" baseline="0" dirty="0" smtClean="0"/>
              <a:t>great, because it is within my power to determine the outcome. </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40</a:t>
            </a:fld>
            <a:endParaRPr lang="en-US"/>
          </a:p>
        </p:txBody>
      </p:sp>
    </p:spTree>
    <p:extLst>
      <p:ext uri="{BB962C8B-B14F-4D97-AF65-F5344CB8AC3E}">
        <p14:creationId xmlns:p14="http://schemas.microsoft.com/office/powerpoint/2010/main" val="31730852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if that’s the case, then it also goes the other </a:t>
            </a:r>
            <a:r>
              <a:rPr lang="en-US"/>
              <a:t>way around. </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41</a:t>
            </a:fld>
            <a:endParaRPr lang="en-US"/>
          </a:p>
        </p:txBody>
      </p:sp>
    </p:spTree>
    <p:extLst>
      <p:ext uri="{BB962C8B-B14F-4D97-AF65-F5344CB8AC3E}">
        <p14:creationId xmlns:p14="http://schemas.microsoft.com/office/powerpoint/2010/main" val="21875678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where the cloak starts to itch for me. I think this is just wrong. </a:t>
            </a:r>
          </a:p>
        </p:txBody>
      </p:sp>
      <p:sp>
        <p:nvSpPr>
          <p:cNvPr id="4" name="Slide Number Placeholder 3"/>
          <p:cNvSpPr>
            <a:spLocks noGrp="1"/>
          </p:cNvSpPr>
          <p:nvPr>
            <p:ph type="sldNum" sz="quarter" idx="10"/>
          </p:nvPr>
        </p:nvSpPr>
        <p:spPr/>
        <p:txBody>
          <a:bodyPr/>
          <a:lstStyle/>
          <a:p>
            <a:fld id="{95AF97E3-BB5E-FB4B-AC24-777A50BB00C4}" type="slidenum">
              <a:rPr lang="en-US" smtClean="0"/>
              <a:t>42</a:t>
            </a:fld>
            <a:endParaRPr lang="en-US"/>
          </a:p>
        </p:txBody>
      </p:sp>
    </p:spTree>
    <p:extLst>
      <p:ext uri="{BB962C8B-B14F-4D97-AF65-F5344CB8AC3E}">
        <p14:creationId xmlns:p14="http://schemas.microsoft.com/office/powerpoint/2010/main" val="10906900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since it’s wrong, it’s also dangerous. Because now you have a narrative of software development that sells you a false promise and sets you up to feel bad about yourself. And you know Gerry Weinberg warned us about this 50 years ago, in the psychology of computer programming, when he warned us not to get our egos too attached to our code. </a:t>
            </a:r>
          </a:p>
        </p:txBody>
      </p:sp>
      <p:sp>
        <p:nvSpPr>
          <p:cNvPr id="4" name="Slide Number Placeholder 3"/>
          <p:cNvSpPr>
            <a:spLocks noGrp="1"/>
          </p:cNvSpPr>
          <p:nvPr>
            <p:ph type="sldNum" sz="quarter" idx="10"/>
          </p:nvPr>
        </p:nvSpPr>
        <p:spPr/>
        <p:txBody>
          <a:bodyPr/>
          <a:lstStyle/>
          <a:p>
            <a:fld id="{95AF97E3-BB5E-FB4B-AC24-777A50BB00C4}" type="slidenum">
              <a:rPr lang="en-US" smtClean="0"/>
              <a:t>43</a:t>
            </a:fld>
            <a:endParaRPr lang="en-US"/>
          </a:p>
        </p:txBody>
      </p:sp>
    </p:spTree>
    <p:extLst>
      <p:ext uri="{BB962C8B-B14F-4D97-AF65-F5344CB8AC3E}">
        <p14:creationId xmlns:p14="http://schemas.microsoft.com/office/powerpoint/2010/main" val="23531156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why is it wrong? Isn’t it just the harsh, cold truth that if </a:t>
            </a:r>
            <a:r>
              <a:rPr lang="en-US" dirty="0" smtClean="0"/>
              <a:t>I fail</a:t>
            </a:r>
            <a:r>
              <a:rPr lang="en-US" dirty="0"/>
              <a:t>, </a:t>
            </a:r>
            <a:r>
              <a:rPr lang="en-US" dirty="0" smtClean="0"/>
              <a:t>I’m not </a:t>
            </a:r>
            <a:r>
              <a:rPr lang="en-US" dirty="0"/>
              <a:t>good enough? Shouldn’t </a:t>
            </a:r>
            <a:r>
              <a:rPr lang="en-US" dirty="0" smtClean="0"/>
              <a:t>I just </a:t>
            </a:r>
            <a:r>
              <a:rPr lang="en-US" dirty="0"/>
              <a:t>face reality, accept the challenge, buckle down and work harder?</a:t>
            </a:r>
          </a:p>
        </p:txBody>
      </p:sp>
      <p:sp>
        <p:nvSpPr>
          <p:cNvPr id="4" name="Slide Number Placeholder 3"/>
          <p:cNvSpPr>
            <a:spLocks noGrp="1"/>
          </p:cNvSpPr>
          <p:nvPr>
            <p:ph type="sldNum" sz="quarter" idx="10"/>
          </p:nvPr>
        </p:nvSpPr>
        <p:spPr/>
        <p:txBody>
          <a:bodyPr/>
          <a:lstStyle/>
          <a:p>
            <a:fld id="{95AF97E3-BB5E-FB4B-AC24-777A50BB00C4}" type="slidenum">
              <a:rPr lang="en-US" smtClean="0"/>
              <a:t>44</a:t>
            </a:fld>
            <a:endParaRPr lang="en-US"/>
          </a:p>
        </p:txBody>
      </p:sp>
    </p:spTree>
    <p:extLst>
      <p:ext uri="{BB962C8B-B14F-4D97-AF65-F5344CB8AC3E}">
        <p14:creationId xmlns:p14="http://schemas.microsoft.com/office/powerpoint/2010/main" val="10906900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who </a:t>
            </a:r>
            <a:r>
              <a:rPr lang="en-US" dirty="0"/>
              <a:t>makes software?</a:t>
            </a:r>
            <a:r>
              <a:rPr lang="en-US" baseline="0" dirty="0"/>
              <a:t> That’s a trick question, right? We all know who makes software, right? It’s us, the programmers, we sit at the keyboard, we type the code, we test it, we ship it to production, it’s us? Surely it’s us! No one else can make software!</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45</a:t>
            </a:fld>
            <a:endParaRPr lang="en-US"/>
          </a:p>
        </p:txBody>
      </p:sp>
    </p:spTree>
    <p:extLst>
      <p:ext uri="{BB962C8B-B14F-4D97-AF65-F5344CB8AC3E}">
        <p14:creationId xmlns:p14="http://schemas.microsoft.com/office/powerpoint/2010/main" val="35624840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here is an illustration of the craftsman’s model of software development. Coding happens inside this bubble.</a:t>
            </a:r>
            <a:r>
              <a:rPr lang="en-US" baseline="0" dirty="0"/>
              <a:t> </a:t>
            </a:r>
            <a:r>
              <a:rPr lang="en-US" dirty="0"/>
              <a:t>You have a border of professionalism on the outside, and you have passion on the inside. It’s very inward-facing.</a:t>
            </a:r>
          </a:p>
        </p:txBody>
      </p:sp>
      <p:sp>
        <p:nvSpPr>
          <p:cNvPr id="4" name="Slide Number Placeholder 3"/>
          <p:cNvSpPr>
            <a:spLocks noGrp="1"/>
          </p:cNvSpPr>
          <p:nvPr>
            <p:ph type="sldNum" sz="quarter" idx="10"/>
          </p:nvPr>
        </p:nvSpPr>
        <p:spPr/>
        <p:txBody>
          <a:bodyPr/>
          <a:lstStyle/>
          <a:p>
            <a:fld id="{95AF97E3-BB5E-FB4B-AC24-777A50BB00C4}" type="slidenum">
              <a:rPr lang="en-US" smtClean="0"/>
              <a:t>46</a:t>
            </a:fld>
            <a:endParaRPr lang="en-US"/>
          </a:p>
        </p:txBody>
      </p:sp>
    </p:spTree>
    <p:extLst>
      <p:ext uri="{BB962C8B-B14F-4D97-AF65-F5344CB8AC3E}">
        <p14:creationId xmlns:p14="http://schemas.microsoft.com/office/powerpoint/2010/main" val="36968314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is that the border isn’t going to hold. The bubble is going to burst. No amount of skills or professionalism is going to change </a:t>
            </a:r>
            <a:r>
              <a:rPr lang="en-US" dirty="0" smtClean="0"/>
              <a:t>that. Because </a:t>
            </a:r>
            <a:r>
              <a:rPr lang="en-US" dirty="0"/>
              <a:t>the forces you’re dealing with are much much stronger than that.</a:t>
            </a:r>
          </a:p>
        </p:txBody>
      </p:sp>
      <p:sp>
        <p:nvSpPr>
          <p:cNvPr id="4" name="Slide Number Placeholder 3"/>
          <p:cNvSpPr>
            <a:spLocks noGrp="1"/>
          </p:cNvSpPr>
          <p:nvPr>
            <p:ph type="sldNum" sz="quarter" idx="10"/>
          </p:nvPr>
        </p:nvSpPr>
        <p:spPr/>
        <p:txBody>
          <a:bodyPr/>
          <a:lstStyle/>
          <a:p>
            <a:fld id="{95AF97E3-BB5E-FB4B-AC24-777A50BB00C4}" type="slidenum">
              <a:rPr lang="en-US" smtClean="0"/>
              <a:t>47</a:t>
            </a:fld>
            <a:endParaRPr lang="en-US"/>
          </a:p>
        </p:txBody>
      </p:sp>
    </p:spTree>
    <p:extLst>
      <p:ext uri="{BB962C8B-B14F-4D97-AF65-F5344CB8AC3E}">
        <p14:creationId xmlns:p14="http://schemas.microsoft.com/office/powerpoint/2010/main" val="37648771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reason is that programmers don’t make software. Organizations make software. </a:t>
            </a:r>
            <a:r>
              <a:rPr lang="en-US" baseline="0" dirty="0" smtClean="0"/>
              <a:t>Conway’s Law is one expression of this. The health </a:t>
            </a:r>
            <a:r>
              <a:rPr lang="en-US" baseline="0" dirty="0"/>
              <a:t>of </a:t>
            </a:r>
            <a:r>
              <a:rPr lang="en-US" baseline="0" dirty="0" smtClean="0"/>
              <a:t>the organization </a:t>
            </a:r>
            <a:r>
              <a:rPr lang="en-US" baseline="0" dirty="0"/>
              <a:t>is an upper bound on the health of the code. Communication patterns, weak concepts, ambiguity, conflicts, conflict avoidance, all that is going to affect your code. To make good software, you need to direct your attention outward and work on the conditions for making software. You might still fail because there are many things beyond your control, but at least you’ve entered the playing field.</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48</a:t>
            </a:fld>
            <a:endParaRPr lang="en-US"/>
          </a:p>
        </p:txBody>
      </p:sp>
    </p:spTree>
    <p:extLst>
      <p:ext uri="{BB962C8B-B14F-4D97-AF65-F5344CB8AC3E}">
        <p14:creationId xmlns:p14="http://schemas.microsoft.com/office/powerpoint/2010/main" val="36389917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seemingly</a:t>
            </a:r>
            <a:r>
              <a:rPr lang="en-US" baseline="0" dirty="0"/>
              <a:t> simple question is suddenly difficult. If organizations rather than programmers make software - What is the craft of making software</a:t>
            </a:r>
            <a:r>
              <a:rPr lang="en-US" baseline="0" dirty="0" smtClean="0"/>
              <a:t>? Is it coding? Deploying software? Or is it any just </a:t>
            </a:r>
            <a:r>
              <a:rPr lang="en-US" baseline="0" dirty="0"/>
              <a:t>it using your skill, knowledge and influence to shape software? Because you can do that without writing code, can’t you? </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49</a:t>
            </a:fld>
            <a:endParaRPr lang="en-US"/>
          </a:p>
        </p:txBody>
      </p:sp>
    </p:spTree>
    <p:extLst>
      <p:ext uri="{BB962C8B-B14F-4D97-AF65-F5344CB8AC3E}">
        <p14:creationId xmlns:p14="http://schemas.microsoft.com/office/powerpoint/2010/main" val="5939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actually worse. I’m not even a software crafter. Because you know, there is an awareness that maybe the label “craftsman” isn’t such a good label in an industry that has too few women. So that’s good, but I’m not really a crafter either. But I’m going to come back to that distinction repeatedly during this talk. </a:t>
            </a:r>
            <a:r>
              <a:rPr lang="en-US" dirty="0" smtClean="0"/>
              <a:t>I’m </a:t>
            </a:r>
            <a:r>
              <a:rPr lang="en-US" dirty="0"/>
              <a:t>going to make a distinction between being a craftsman and being a crafter, because I think there’s a subtle difference. You could say that craftsmanship evolved into crafting. (It’s a bit difficult to talk about, because back when people first started talking about software as a craft, craftsmanship was the word people used. Now crafting is gaining ground, but there’s still a lot of talk about craftsmanship out there, due to a mixture of ignorance and stubbornness I guess.) But yeah. I’m neither.</a:t>
            </a:r>
          </a:p>
        </p:txBody>
      </p:sp>
      <p:sp>
        <p:nvSpPr>
          <p:cNvPr id="4" name="Slide Number Placeholder 3"/>
          <p:cNvSpPr>
            <a:spLocks noGrp="1"/>
          </p:cNvSpPr>
          <p:nvPr>
            <p:ph type="sldNum" sz="quarter" idx="10"/>
          </p:nvPr>
        </p:nvSpPr>
        <p:spPr/>
        <p:txBody>
          <a:bodyPr/>
          <a:lstStyle/>
          <a:p>
            <a:fld id="{95AF97E3-BB5E-FB4B-AC24-777A50BB00C4}" type="slidenum">
              <a:rPr lang="en-US" smtClean="0"/>
              <a:t>5</a:t>
            </a:fld>
            <a:endParaRPr lang="en-US"/>
          </a:p>
        </p:txBody>
      </p:sp>
    </p:spTree>
    <p:extLst>
      <p:ext uri="{BB962C8B-B14F-4D97-AF65-F5344CB8AC3E}">
        <p14:creationId xmlns:p14="http://schemas.microsoft.com/office/powerpoint/2010/main" val="7881877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performs the craft? Who can be a software crafter? Who is the hero?</a:t>
            </a:r>
          </a:p>
        </p:txBody>
      </p:sp>
      <p:sp>
        <p:nvSpPr>
          <p:cNvPr id="4" name="Slide Number Placeholder 3"/>
          <p:cNvSpPr>
            <a:spLocks noGrp="1"/>
          </p:cNvSpPr>
          <p:nvPr>
            <p:ph type="sldNum" sz="quarter" idx="10"/>
          </p:nvPr>
        </p:nvSpPr>
        <p:spPr/>
        <p:txBody>
          <a:bodyPr/>
          <a:lstStyle/>
          <a:p>
            <a:fld id="{95AF97E3-BB5E-FB4B-AC24-777A50BB00C4}" type="slidenum">
              <a:rPr lang="en-US" smtClean="0"/>
              <a:t>50</a:t>
            </a:fld>
            <a:endParaRPr lang="en-US"/>
          </a:p>
        </p:txBody>
      </p:sp>
    </p:spTree>
    <p:extLst>
      <p:ext uri="{BB962C8B-B14F-4D97-AF65-F5344CB8AC3E}">
        <p14:creationId xmlns:p14="http://schemas.microsoft.com/office/powerpoint/2010/main" val="38962263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know there’s an interesting </a:t>
            </a:r>
            <a:r>
              <a:rPr lang="en-US" dirty="0"/>
              <a:t>dynamic when we program, when we write code, between </a:t>
            </a:r>
            <a:r>
              <a:rPr lang="en-US" dirty="0" smtClean="0"/>
              <a:t>our </a:t>
            </a:r>
            <a:r>
              <a:rPr lang="en-US" dirty="0"/>
              <a:t>intent and the reality of the code. The code offers resistance to being </a:t>
            </a:r>
            <a:r>
              <a:rPr lang="en-US" dirty="0" smtClean="0"/>
              <a:t>formed, so </a:t>
            </a:r>
            <a:r>
              <a:rPr lang="en-US" dirty="0"/>
              <a:t>we try different strategies, making tradeoffs. </a:t>
            </a:r>
            <a:r>
              <a:rPr lang="en-US" dirty="0" smtClean="0"/>
              <a:t>And that’s part of why the craft meme is so compelling to us. But </a:t>
            </a:r>
            <a:r>
              <a:rPr lang="en-US" dirty="0"/>
              <a:t>that’s not the only malleable material involved in making software</a:t>
            </a:r>
            <a:r>
              <a:rPr lang="en-US" dirty="0" smtClean="0"/>
              <a:t>. There </a:t>
            </a:r>
            <a:r>
              <a:rPr lang="en-US" dirty="0"/>
              <a:t>is also the organization itself that can be changed, as well as the business it engages in and the products it makes. </a:t>
            </a:r>
          </a:p>
        </p:txBody>
      </p:sp>
      <p:sp>
        <p:nvSpPr>
          <p:cNvPr id="4" name="Slide Number Placeholder 3"/>
          <p:cNvSpPr>
            <a:spLocks noGrp="1"/>
          </p:cNvSpPr>
          <p:nvPr>
            <p:ph type="sldNum" sz="quarter" idx="10"/>
          </p:nvPr>
        </p:nvSpPr>
        <p:spPr/>
        <p:txBody>
          <a:bodyPr/>
          <a:lstStyle/>
          <a:p>
            <a:fld id="{95AF97E3-BB5E-FB4B-AC24-777A50BB00C4}" type="slidenum">
              <a:rPr lang="en-US" smtClean="0"/>
              <a:t>51</a:t>
            </a:fld>
            <a:endParaRPr lang="en-US"/>
          </a:p>
        </p:txBody>
      </p:sp>
    </p:spTree>
    <p:extLst>
      <p:ext uri="{BB962C8B-B14F-4D97-AF65-F5344CB8AC3E}">
        <p14:creationId xmlns:p14="http://schemas.microsoft.com/office/powerpoint/2010/main" val="12160688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Craftsmanship fails</a:t>
            </a:r>
            <a:r>
              <a:rPr lang="en-US" baseline="0" dirty="0" smtClean="0"/>
              <a:t> to see this because it </a:t>
            </a:r>
            <a:r>
              <a:rPr lang="en-US" dirty="0" smtClean="0"/>
              <a:t>is caught up in this fetish about</a:t>
            </a:r>
            <a:r>
              <a:rPr lang="en-US" baseline="0" dirty="0" smtClean="0"/>
              <a:t> </a:t>
            </a:r>
            <a:r>
              <a:rPr lang="en-US" dirty="0" smtClean="0"/>
              <a:t>code</a:t>
            </a:r>
            <a:r>
              <a:rPr lang="en-US" baseline="0" dirty="0" smtClean="0"/>
              <a:t>. Like the code is the only thing that matters. Everything else is noise and waste.</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52</a:t>
            </a:fld>
            <a:endParaRPr lang="en-US"/>
          </a:p>
        </p:txBody>
      </p:sp>
    </p:spTree>
    <p:extLst>
      <p:ext uri="{BB962C8B-B14F-4D97-AF65-F5344CB8AC3E}">
        <p14:creationId xmlns:p14="http://schemas.microsoft.com/office/powerpoint/2010/main" val="2305434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code is the truth! And you have to say that in like a deep masculine voice.</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53</a:t>
            </a:fld>
            <a:endParaRPr lang="en-US"/>
          </a:p>
        </p:txBody>
      </p:sp>
    </p:spTree>
    <p:extLst>
      <p:ext uri="{BB962C8B-B14F-4D97-AF65-F5344CB8AC3E}">
        <p14:creationId xmlns:p14="http://schemas.microsoft.com/office/powerpoint/2010/main" val="857577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is no</a:t>
            </a:r>
            <a:r>
              <a:rPr lang="en-US" baseline="0" dirty="0"/>
              <a:t> truth about anything interesting in the code.</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54</a:t>
            </a:fld>
            <a:endParaRPr lang="en-US"/>
          </a:p>
        </p:txBody>
      </p:sp>
    </p:spTree>
    <p:extLst>
      <p:ext uri="{BB962C8B-B14F-4D97-AF65-F5344CB8AC3E}">
        <p14:creationId xmlns:p14="http://schemas.microsoft.com/office/powerpoint/2010/main" val="19496942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Apart from tautology. The code can only tell the truth about what the code does. For instance, it can’t tell you what it should have done, how to make users happy, how to provide value to someone, how to earn money. It can’t even tell you if it’s in production!.</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55</a:t>
            </a:fld>
            <a:endParaRPr lang="en-US"/>
          </a:p>
        </p:txBody>
      </p:sp>
    </p:spTree>
    <p:extLst>
      <p:ext uri="{BB962C8B-B14F-4D97-AF65-F5344CB8AC3E}">
        <p14:creationId xmlns:p14="http://schemas.microsoft.com/office/powerpoint/2010/main" val="42080275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know that software is alive and changing, it’s organic, but the code at any given time doesn’t point in any particular direction. It has no idea of what’s going to happen next.</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56</a:t>
            </a:fld>
            <a:endParaRPr lang="en-US"/>
          </a:p>
        </p:txBody>
      </p:sp>
    </p:spTree>
    <p:extLst>
      <p:ext uri="{BB962C8B-B14F-4D97-AF65-F5344CB8AC3E}">
        <p14:creationId xmlns:p14="http://schemas.microsoft.com/office/powerpoint/2010/main" val="39956237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code doesn’t want anything.</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57</a:t>
            </a:fld>
            <a:endParaRPr lang="en-US"/>
          </a:p>
        </p:txBody>
      </p:sp>
    </p:spTree>
    <p:extLst>
      <p:ext uri="{BB962C8B-B14F-4D97-AF65-F5344CB8AC3E}">
        <p14:creationId xmlns:p14="http://schemas.microsoft.com/office/powerpoint/2010/main" val="29392642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It’s not strategic. It doesn’t have plans. It doesn’t know how to improve itself</a:t>
            </a:r>
            <a:r>
              <a:rPr lang="en-US" baseline="0" dirty="0" smtClean="0"/>
              <a:t>. It doesn’t know how to make priorities. But these are super-important things to talks about.</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58</a:t>
            </a:fld>
            <a:endParaRPr lang="en-US"/>
          </a:p>
        </p:txBody>
      </p:sp>
    </p:spTree>
    <p:extLst>
      <p:ext uri="{BB962C8B-B14F-4D97-AF65-F5344CB8AC3E}">
        <p14:creationId xmlns:p14="http://schemas.microsoft.com/office/powerpoint/2010/main" val="4040144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And you know, it’s sort of a passive-aggressive power trick as well. Because only we, the coders, can read the code. So if the code is the truth, then we are keepers of the truth, aren’t we. Not those other people. They might hold other kinds of power and prestige but they don’t wield the truth.</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59</a:t>
            </a:fld>
            <a:endParaRPr lang="en-US"/>
          </a:p>
        </p:txBody>
      </p:sp>
    </p:spTree>
    <p:extLst>
      <p:ext uri="{BB962C8B-B14F-4D97-AF65-F5344CB8AC3E}">
        <p14:creationId xmlns:p14="http://schemas.microsoft.com/office/powerpoint/2010/main" val="2771302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All </a:t>
            </a:r>
            <a:r>
              <a:rPr lang="nb-NO" dirty="0" err="1"/>
              <a:t>the</a:t>
            </a:r>
            <a:r>
              <a:rPr lang="nb-NO" dirty="0"/>
              <a:t> same, I must </a:t>
            </a:r>
            <a:r>
              <a:rPr lang="nb-NO" dirty="0" err="1"/>
              <a:t>say</a:t>
            </a:r>
            <a:r>
              <a:rPr lang="nb-NO" dirty="0"/>
              <a:t>, </a:t>
            </a:r>
            <a:r>
              <a:rPr lang="nb-NO" dirty="0" err="1"/>
              <a:t>this</a:t>
            </a:r>
            <a:r>
              <a:rPr lang="nb-NO" dirty="0"/>
              <a:t> is </a:t>
            </a:r>
            <a:r>
              <a:rPr lang="nb-NO" dirty="0" err="1"/>
              <a:t>pretty</a:t>
            </a:r>
            <a:r>
              <a:rPr lang="nb-NO" dirty="0"/>
              <a:t> </a:t>
            </a:r>
            <a:r>
              <a:rPr lang="nb-NO" dirty="0" err="1"/>
              <a:t>difficult</a:t>
            </a:r>
            <a:r>
              <a:rPr lang="nb-NO" dirty="0"/>
              <a:t>, and </a:t>
            </a:r>
            <a:r>
              <a:rPr lang="nb-NO" dirty="0" err="1"/>
              <a:t>I’m</a:t>
            </a:r>
            <a:r>
              <a:rPr lang="nb-NO" dirty="0"/>
              <a:t> a bit </a:t>
            </a:r>
            <a:r>
              <a:rPr lang="nb-NO" dirty="0" err="1"/>
              <a:t>nervous</a:t>
            </a:r>
            <a:r>
              <a:rPr lang="nb-NO" dirty="0"/>
              <a:t>. This is </a:t>
            </a:r>
            <a:r>
              <a:rPr lang="nb-NO" dirty="0" err="1"/>
              <a:t>probably</a:t>
            </a:r>
            <a:r>
              <a:rPr lang="nb-NO" dirty="0"/>
              <a:t> </a:t>
            </a:r>
            <a:r>
              <a:rPr lang="nb-NO" dirty="0" err="1"/>
              <a:t>the</a:t>
            </a:r>
            <a:r>
              <a:rPr lang="nb-NO" dirty="0"/>
              <a:t> most </a:t>
            </a:r>
            <a:r>
              <a:rPr lang="nb-NO" dirty="0" err="1"/>
              <a:t>difficult</a:t>
            </a:r>
            <a:r>
              <a:rPr lang="nb-NO" dirty="0"/>
              <a:t> talk </a:t>
            </a:r>
            <a:r>
              <a:rPr lang="nb-NO" dirty="0" err="1"/>
              <a:t>I’ve</a:t>
            </a:r>
            <a:r>
              <a:rPr lang="nb-NO" dirty="0"/>
              <a:t> done. </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6</a:t>
            </a:fld>
            <a:endParaRPr lang="en-US"/>
          </a:p>
        </p:txBody>
      </p:sp>
    </p:spTree>
    <p:extLst>
      <p:ext uri="{BB962C8B-B14F-4D97-AF65-F5344CB8AC3E}">
        <p14:creationId xmlns:p14="http://schemas.microsoft.com/office/powerpoint/2010/main" val="1782611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Craftsmanship fails</a:t>
            </a:r>
            <a:r>
              <a:rPr lang="en-US" baseline="0" dirty="0" smtClean="0"/>
              <a:t> to see this because it </a:t>
            </a:r>
            <a:r>
              <a:rPr lang="en-US" dirty="0" smtClean="0"/>
              <a:t>is caught up in this fetish about</a:t>
            </a:r>
            <a:r>
              <a:rPr lang="en-US" baseline="0" dirty="0" smtClean="0"/>
              <a:t> </a:t>
            </a:r>
            <a:r>
              <a:rPr lang="en-US" dirty="0" smtClean="0"/>
              <a:t>code</a:t>
            </a:r>
            <a:r>
              <a:rPr lang="en-US" baseline="0" dirty="0" smtClean="0"/>
              <a:t>. Like the code is the only thing that matters. Everything else is noise and waste.</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60</a:t>
            </a:fld>
            <a:endParaRPr lang="en-US"/>
          </a:p>
        </p:txBody>
      </p:sp>
    </p:spTree>
    <p:extLst>
      <p:ext uri="{BB962C8B-B14F-4D97-AF65-F5344CB8AC3E}">
        <p14:creationId xmlns:p14="http://schemas.microsoft.com/office/powerpoint/2010/main" val="2305434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And you know, it’s sort of a passive-aggressive power trick as well. Because only we, the coders, can read the code. So if the code is the truth, then we are keepers of the truth, aren’t we. Not those other people. They might hold other kinds of power and prestige but they don’t wield the truth.</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61</a:t>
            </a:fld>
            <a:endParaRPr lang="en-US"/>
          </a:p>
        </p:txBody>
      </p:sp>
    </p:spTree>
    <p:extLst>
      <p:ext uri="{BB962C8B-B14F-4D97-AF65-F5344CB8AC3E}">
        <p14:creationId xmlns:p14="http://schemas.microsoft.com/office/powerpoint/2010/main" val="27713021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And you know, it’s sort of a passive-aggressive power trick as well. Because only we, the coders, can read the code. So if the code is the truth, then we are keepers of the truth, aren’t we. Not those other people. They might hold other kinds of power and prestige but they don’t wield the truth.</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62</a:t>
            </a:fld>
            <a:endParaRPr lang="en-US"/>
          </a:p>
        </p:txBody>
      </p:sp>
    </p:spTree>
    <p:extLst>
      <p:ext uri="{BB962C8B-B14F-4D97-AF65-F5344CB8AC3E}">
        <p14:creationId xmlns:p14="http://schemas.microsoft.com/office/powerpoint/2010/main" val="27713021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talked about software craftsmanship. How much of the things I just said applies to software crafting as well?</a:t>
            </a:r>
          </a:p>
        </p:txBody>
      </p:sp>
      <p:sp>
        <p:nvSpPr>
          <p:cNvPr id="4" name="Slide Number Placeholder 3"/>
          <p:cNvSpPr>
            <a:spLocks noGrp="1"/>
          </p:cNvSpPr>
          <p:nvPr>
            <p:ph type="sldNum" sz="quarter" idx="10"/>
          </p:nvPr>
        </p:nvSpPr>
        <p:spPr/>
        <p:txBody>
          <a:bodyPr/>
          <a:lstStyle/>
          <a:p>
            <a:fld id="{95AF97E3-BB5E-FB4B-AC24-777A50BB00C4}" type="slidenum">
              <a:rPr lang="en-US" smtClean="0"/>
              <a:t>63</a:t>
            </a:fld>
            <a:endParaRPr lang="en-US"/>
          </a:p>
        </p:txBody>
      </p:sp>
    </p:spTree>
    <p:extLst>
      <p:ext uri="{BB962C8B-B14F-4D97-AF65-F5344CB8AC3E}">
        <p14:creationId xmlns:p14="http://schemas.microsoft.com/office/powerpoint/2010/main" val="36840597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similar is the crafter’s tale to the craftsman’s tale.</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64</a:t>
            </a:fld>
            <a:endParaRPr lang="en-US"/>
          </a:p>
        </p:txBody>
      </p:sp>
    </p:spTree>
    <p:extLst>
      <p:ext uri="{BB962C8B-B14F-4D97-AF65-F5344CB8AC3E}">
        <p14:creationId xmlns:p14="http://schemas.microsoft.com/office/powerpoint/2010/main" val="2305434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less clear perhaps. There’s less machismo and less of that RPG vibe. But I’m going to say that the programmer is still the protagonist in the revisited narrative of software crafting. Now you might disagree with me, and I might be wrong. </a:t>
            </a:r>
          </a:p>
        </p:txBody>
      </p:sp>
      <p:sp>
        <p:nvSpPr>
          <p:cNvPr id="4" name="Slide Number Placeholder 3"/>
          <p:cNvSpPr>
            <a:spLocks noGrp="1"/>
          </p:cNvSpPr>
          <p:nvPr>
            <p:ph type="sldNum" sz="quarter" idx="10"/>
          </p:nvPr>
        </p:nvSpPr>
        <p:spPr/>
        <p:txBody>
          <a:bodyPr/>
          <a:lstStyle/>
          <a:p>
            <a:fld id="{95AF97E3-BB5E-FB4B-AC24-777A50BB00C4}" type="slidenum">
              <a:rPr lang="en-US" smtClean="0"/>
              <a:t>65</a:t>
            </a:fld>
            <a:endParaRPr lang="en-US"/>
          </a:p>
        </p:txBody>
      </p:sp>
    </p:spTree>
    <p:extLst>
      <p:ext uri="{BB962C8B-B14F-4D97-AF65-F5344CB8AC3E}">
        <p14:creationId xmlns:p14="http://schemas.microsoft.com/office/powerpoint/2010/main" val="17582947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a:t>
            </a:r>
            <a:r>
              <a:rPr lang="en-US" baseline="0" dirty="0" smtClean="0"/>
              <a:t> the medieval kitsch is very much intact.</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66</a:t>
            </a:fld>
            <a:endParaRPr lang="en-US"/>
          </a:p>
        </p:txBody>
      </p:sp>
    </p:spTree>
    <p:extLst>
      <p:ext uri="{BB962C8B-B14F-4D97-AF65-F5344CB8AC3E}">
        <p14:creationId xmlns:p14="http://schemas.microsoft.com/office/powerpoint/2010/main" val="23857213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since</a:t>
            </a:r>
            <a:r>
              <a:rPr lang="en-US" baseline="0" dirty="0" smtClean="0"/>
              <a:t> virtue is so important to craftsmen at least, and perhaps crafters as well, </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67</a:t>
            </a:fld>
            <a:endParaRPr lang="en-US"/>
          </a:p>
        </p:txBody>
      </p:sp>
    </p:spTree>
    <p:extLst>
      <p:ext uri="{BB962C8B-B14F-4D97-AF65-F5344CB8AC3E}">
        <p14:creationId xmlns:p14="http://schemas.microsoft.com/office/powerpoint/2010/main" val="2305434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the craftsman’s tale, there are three kinds of programmers.</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68</a:t>
            </a:fld>
            <a:endParaRPr lang="en-US"/>
          </a:p>
        </p:txBody>
      </p:sp>
    </p:spTree>
    <p:extLst>
      <p:ext uri="{BB962C8B-B14F-4D97-AF65-F5344CB8AC3E}">
        <p14:creationId xmlns:p14="http://schemas.microsoft.com/office/powerpoint/2010/main" val="30307739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the unwashed masses, programmers who don’t care, who have no passion for programming, lazy, undisciplined filth! Apparently there are many of these, I personally haven’t met too many of them, lucky me.</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69</a:t>
            </a:fld>
            <a:endParaRPr lang="en-US"/>
          </a:p>
        </p:txBody>
      </p:sp>
    </p:spTree>
    <p:extLst>
      <p:ext uri="{BB962C8B-B14F-4D97-AF65-F5344CB8AC3E}">
        <p14:creationId xmlns:p14="http://schemas.microsoft.com/office/powerpoint/2010/main" val="1655691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All </a:t>
            </a:r>
            <a:r>
              <a:rPr lang="nb-NO" dirty="0" err="1"/>
              <a:t>the</a:t>
            </a:r>
            <a:r>
              <a:rPr lang="nb-NO" dirty="0"/>
              <a:t> same, I must </a:t>
            </a:r>
            <a:r>
              <a:rPr lang="nb-NO" dirty="0" err="1"/>
              <a:t>say</a:t>
            </a:r>
            <a:r>
              <a:rPr lang="nb-NO" dirty="0"/>
              <a:t>, </a:t>
            </a:r>
            <a:r>
              <a:rPr lang="nb-NO" dirty="0" err="1"/>
              <a:t>this</a:t>
            </a:r>
            <a:r>
              <a:rPr lang="nb-NO" dirty="0"/>
              <a:t> is </a:t>
            </a:r>
            <a:r>
              <a:rPr lang="nb-NO" dirty="0" err="1"/>
              <a:t>pretty</a:t>
            </a:r>
            <a:r>
              <a:rPr lang="nb-NO" dirty="0"/>
              <a:t> </a:t>
            </a:r>
            <a:r>
              <a:rPr lang="nb-NO" dirty="0" err="1"/>
              <a:t>difficult</a:t>
            </a:r>
            <a:r>
              <a:rPr lang="nb-NO" dirty="0"/>
              <a:t>, and </a:t>
            </a:r>
            <a:r>
              <a:rPr lang="nb-NO" dirty="0" err="1"/>
              <a:t>I’m</a:t>
            </a:r>
            <a:r>
              <a:rPr lang="nb-NO" dirty="0"/>
              <a:t> a bit </a:t>
            </a:r>
            <a:r>
              <a:rPr lang="nb-NO" dirty="0" err="1"/>
              <a:t>nervous</a:t>
            </a:r>
            <a:r>
              <a:rPr lang="nb-NO" dirty="0"/>
              <a:t>. This is </a:t>
            </a:r>
            <a:r>
              <a:rPr lang="nb-NO" dirty="0" err="1"/>
              <a:t>probably</a:t>
            </a:r>
            <a:r>
              <a:rPr lang="nb-NO" dirty="0"/>
              <a:t> </a:t>
            </a:r>
            <a:r>
              <a:rPr lang="nb-NO" dirty="0" err="1"/>
              <a:t>the</a:t>
            </a:r>
            <a:r>
              <a:rPr lang="nb-NO" dirty="0"/>
              <a:t> most </a:t>
            </a:r>
            <a:r>
              <a:rPr lang="nb-NO" dirty="0" err="1"/>
              <a:t>difficult</a:t>
            </a:r>
            <a:r>
              <a:rPr lang="nb-NO" dirty="0"/>
              <a:t> talk </a:t>
            </a:r>
            <a:r>
              <a:rPr lang="nb-NO" dirty="0" err="1"/>
              <a:t>I’ve</a:t>
            </a:r>
            <a:r>
              <a:rPr lang="nb-NO" dirty="0"/>
              <a:t> done. </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7</a:t>
            </a:fld>
            <a:endParaRPr lang="en-US"/>
          </a:p>
        </p:txBody>
      </p:sp>
    </p:spTree>
    <p:extLst>
      <p:ext uri="{BB962C8B-B14F-4D97-AF65-F5344CB8AC3E}">
        <p14:creationId xmlns:p14="http://schemas.microsoft.com/office/powerpoint/2010/main" val="24673139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these are bad. Obviously.</a:t>
            </a:r>
          </a:p>
        </p:txBody>
      </p:sp>
      <p:sp>
        <p:nvSpPr>
          <p:cNvPr id="4" name="Slide Number Placeholder 3"/>
          <p:cNvSpPr>
            <a:spLocks noGrp="1"/>
          </p:cNvSpPr>
          <p:nvPr>
            <p:ph type="sldNum" sz="quarter" idx="10"/>
          </p:nvPr>
        </p:nvSpPr>
        <p:spPr/>
        <p:txBody>
          <a:bodyPr/>
          <a:lstStyle/>
          <a:p>
            <a:fld id="{95AF97E3-BB5E-FB4B-AC24-777A50BB00C4}" type="slidenum">
              <a:rPr lang="en-US" smtClean="0"/>
              <a:t>70</a:t>
            </a:fld>
            <a:endParaRPr lang="en-US"/>
          </a:p>
        </p:txBody>
      </p:sp>
    </p:spTree>
    <p:extLst>
      <p:ext uri="{BB962C8B-B14F-4D97-AF65-F5344CB8AC3E}">
        <p14:creationId xmlns:p14="http://schemas.microsoft.com/office/powerpoint/2010/main" val="15202205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there are the software craftsmen.</a:t>
            </a:r>
          </a:p>
        </p:txBody>
      </p:sp>
      <p:sp>
        <p:nvSpPr>
          <p:cNvPr id="4" name="Slide Number Placeholder 3"/>
          <p:cNvSpPr>
            <a:spLocks noGrp="1"/>
          </p:cNvSpPr>
          <p:nvPr>
            <p:ph type="sldNum" sz="quarter" idx="10"/>
          </p:nvPr>
        </p:nvSpPr>
        <p:spPr/>
        <p:txBody>
          <a:bodyPr/>
          <a:lstStyle/>
          <a:p>
            <a:fld id="{95AF97E3-BB5E-FB4B-AC24-777A50BB00C4}" type="slidenum">
              <a:rPr lang="en-US" smtClean="0"/>
              <a:t>71</a:t>
            </a:fld>
            <a:endParaRPr lang="en-US"/>
          </a:p>
        </p:txBody>
      </p:sp>
    </p:spTree>
    <p:extLst>
      <p:ext uri="{BB962C8B-B14F-4D97-AF65-F5344CB8AC3E}">
        <p14:creationId xmlns:p14="http://schemas.microsoft.com/office/powerpoint/2010/main" val="1864034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good. </a:t>
            </a:r>
            <a:r>
              <a:rPr lang="en-US" dirty="0" smtClean="0"/>
              <a:t>By definition you might say. Could </a:t>
            </a:r>
            <a:r>
              <a:rPr lang="en-US" dirty="0"/>
              <a:t>be an apprentice,</a:t>
            </a:r>
            <a:r>
              <a:rPr lang="en-US" baseline="0" dirty="0"/>
              <a:t> could be a journeyman, could be a master, doesn’t matter, on the virtuous path!</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72</a:t>
            </a:fld>
            <a:endParaRPr lang="en-US"/>
          </a:p>
        </p:txBody>
      </p:sp>
    </p:spTree>
    <p:extLst>
      <p:ext uri="{BB962C8B-B14F-4D97-AF65-F5344CB8AC3E}">
        <p14:creationId xmlns:p14="http://schemas.microsoft.com/office/powerpoint/2010/main" val="15879160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there are these. </a:t>
            </a:r>
          </a:p>
        </p:txBody>
      </p:sp>
      <p:sp>
        <p:nvSpPr>
          <p:cNvPr id="4" name="Slide Number Placeholder 3"/>
          <p:cNvSpPr>
            <a:spLocks noGrp="1"/>
          </p:cNvSpPr>
          <p:nvPr>
            <p:ph type="sldNum" sz="quarter" idx="10"/>
          </p:nvPr>
        </p:nvSpPr>
        <p:spPr/>
        <p:txBody>
          <a:bodyPr/>
          <a:lstStyle/>
          <a:p>
            <a:fld id="{95AF97E3-BB5E-FB4B-AC24-777A50BB00C4}" type="slidenum">
              <a:rPr lang="en-US" smtClean="0"/>
              <a:t>73</a:t>
            </a:fld>
            <a:endParaRPr lang="en-US"/>
          </a:p>
        </p:txBody>
      </p:sp>
    </p:spTree>
    <p:extLst>
      <p:ext uri="{BB962C8B-B14F-4D97-AF65-F5344CB8AC3E}">
        <p14:creationId xmlns:p14="http://schemas.microsoft.com/office/powerpoint/2010/main" val="3152700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These are terrible! They have passion but they use it all wrong! They have principles but they are wrong! They could be into category theory instead of patterns! They could be into formal verification, static typing and property-based testing in addition to unit tests! Proofs! </a:t>
            </a:r>
            <a:r>
              <a:rPr lang="en-US" baseline="0" dirty="0" err="1"/>
              <a:t>Maths</a:t>
            </a:r>
            <a:r>
              <a:rPr lang="en-US" baseline="0" dirty="0"/>
              <a:t>! They could be writing long methods, thinking abstractions should be deep!</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74</a:t>
            </a:fld>
            <a:endParaRPr lang="en-US"/>
          </a:p>
        </p:txBody>
      </p:sp>
    </p:spTree>
    <p:extLst>
      <p:ext uri="{BB962C8B-B14F-4D97-AF65-F5344CB8AC3E}">
        <p14:creationId xmlns:p14="http://schemas.microsoft.com/office/powerpoint/2010/main" val="27807475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must be </a:t>
            </a:r>
            <a:r>
              <a:rPr lang="en-US"/>
              <a:t>banished from the real world</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75</a:t>
            </a:fld>
            <a:endParaRPr lang="en-US"/>
          </a:p>
        </p:txBody>
      </p:sp>
    </p:spTree>
    <p:extLst>
      <p:ext uri="{BB962C8B-B14F-4D97-AF65-F5344CB8AC3E}">
        <p14:creationId xmlns:p14="http://schemas.microsoft.com/office/powerpoint/2010/main" val="40801250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topic that</a:t>
            </a:r>
            <a:r>
              <a:rPr lang="en-US" baseline="0" dirty="0" smtClean="0"/>
              <a:t> presumably all programmers care about, which is </a:t>
            </a:r>
            <a:r>
              <a:rPr lang="en-US" baseline="0" smtClean="0"/>
              <a:t>software correctness.</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76</a:t>
            </a:fld>
            <a:endParaRPr lang="en-US"/>
          </a:p>
        </p:txBody>
      </p:sp>
    </p:spTree>
    <p:extLst>
      <p:ext uri="{BB962C8B-B14F-4D97-AF65-F5344CB8AC3E}">
        <p14:creationId xmlns:p14="http://schemas.microsoft.com/office/powerpoint/2010/main" val="19356510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Craftsmanship is really</a:t>
            </a:r>
            <a:r>
              <a:rPr lang="en-US" baseline="0" dirty="0"/>
              <a:t> surprisingly conservative!</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77</a:t>
            </a:fld>
            <a:endParaRPr lang="en-US"/>
          </a:p>
        </p:txBody>
      </p:sp>
    </p:spTree>
    <p:extLst>
      <p:ext uri="{BB962C8B-B14F-4D97-AF65-F5344CB8AC3E}">
        <p14:creationId xmlns:p14="http://schemas.microsoft.com/office/powerpoint/2010/main" val="19356510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78</a:t>
            </a:fld>
            <a:endParaRPr lang="en-US"/>
          </a:p>
        </p:txBody>
      </p:sp>
    </p:spTree>
    <p:extLst>
      <p:ext uri="{BB962C8B-B14F-4D97-AF65-F5344CB8AC3E}">
        <p14:creationId xmlns:p14="http://schemas.microsoft.com/office/powerpoint/2010/main" val="32785944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a:t>
            </a:r>
            <a:r>
              <a:rPr lang="en-US" baseline="0" dirty="0"/>
              <a:t> know, but I think disagreement is good! We need disagreement!</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81</a:t>
            </a:fld>
            <a:endParaRPr lang="en-US"/>
          </a:p>
        </p:txBody>
      </p:sp>
    </p:spTree>
    <p:extLst>
      <p:ext uri="{BB962C8B-B14F-4D97-AF65-F5344CB8AC3E}">
        <p14:creationId xmlns:p14="http://schemas.microsoft.com/office/powerpoint/2010/main" val="309951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So </a:t>
            </a:r>
            <a:r>
              <a:rPr lang="nb-NO" dirty="0" err="1"/>
              <a:t>this</a:t>
            </a:r>
            <a:r>
              <a:rPr lang="nb-NO" dirty="0"/>
              <a:t> is </a:t>
            </a:r>
            <a:r>
              <a:rPr lang="nb-NO" dirty="0" err="1"/>
              <a:t>perhaps</a:t>
            </a:r>
            <a:r>
              <a:rPr lang="nb-NO" dirty="0"/>
              <a:t> </a:t>
            </a:r>
            <a:r>
              <a:rPr lang="nb-NO" dirty="0" err="1"/>
              <a:t>awkward</a:t>
            </a:r>
            <a:r>
              <a:rPr lang="nb-NO" dirty="0"/>
              <a:t> </a:t>
            </a:r>
            <a:r>
              <a:rPr lang="nb-NO" dirty="0" err="1"/>
              <a:t>then</a:t>
            </a:r>
            <a:r>
              <a:rPr lang="nb-NO" dirty="0"/>
              <a:t>. </a:t>
            </a:r>
            <a:r>
              <a:rPr lang="nb-NO" dirty="0" err="1"/>
              <a:t>Because</a:t>
            </a:r>
            <a:r>
              <a:rPr lang="nb-NO" dirty="0"/>
              <a:t> </a:t>
            </a:r>
            <a:r>
              <a:rPr lang="nb-NO" dirty="0" err="1"/>
              <a:t>some</a:t>
            </a:r>
            <a:r>
              <a:rPr lang="nb-NO" dirty="0"/>
              <a:t> </a:t>
            </a:r>
            <a:r>
              <a:rPr lang="nb-NO" dirty="0" err="1"/>
              <a:t>of</a:t>
            </a:r>
            <a:r>
              <a:rPr lang="nb-NO" dirty="0"/>
              <a:t> </a:t>
            </a:r>
            <a:r>
              <a:rPr lang="nb-NO" dirty="0" err="1"/>
              <a:t>you</a:t>
            </a:r>
            <a:r>
              <a:rPr lang="nb-NO" dirty="0"/>
              <a:t> </a:t>
            </a:r>
            <a:r>
              <a:rPr lang="nb-NO" dirty="0" err="1"/>
              <a:t>here</a:t>
            </a:r>
            <a:r>
              <a:rPr lang="nb-NO" dirty="0"/>
              <a:t>, </a:t>
            </a:r>
            <a:r>
              <a:rPr lang="nb-NO" dirty="0" err="1"/>
              <a:t>maybe</a:t>
            </a:r>
            <a:r>
              <a:rPr lang="nb-NO" dirty="0"/>
              <a:t> </a:t>
            </a:r>
            <a:r>
              <a:rPr lang="nb-NO" dirty="0" err="1"/>
              <a:t>you</a:t>
            </a:r>
            <a:r>
              <a:rPr lang="nb-NO" dirty="0"/>
              <a:t> </a:t>
            </a:r>
            <a:r>
              <a:rPr lang="nb-NO" dirty="0" err="1"/>
              <a:t>consider</a:t>
            </a:r>
            <a:r>
              <a:rPr lang="nb-NO" dirty="0"/>
              <a:t> </a:t>
            </a:r>
            <a:r>
              <a:rPr lang="nb-NO" dirty="0" err="1"/>
              <a:t>yourselves</a:t>
            </a:r>
            <a:r>
              <a:rPr lang="nb-NO" dirty="0"/>
              <a:t> </a:t>
            </a:r>
            <a:r>
              <a:rPr lang="nb-NO" dirty="0" err="1"/>
              <a:t>crafters</a:t>
            </a:r>
            <a:r>
              <a:rPr lang="nb-NO" dirty="0"/>
              <a:t> and </a:t>
            </a:r>
            <a:r>
              <a:rPr lang="nb-NO" dirty="0" err="1"/>
              <a:t>here</a:t>
            </a:r>
            <a:r>
              <a:rPr lang="nb-NO" dirty="0"/>
              <a:t> I am </a:t>
            </a:r>
            <a:r>
              <a:rPr lang="nb-NO" dirty="0" err="1"/>
              <a:t>on</a:t>
            </a:r>
            <a:r>
              <a:rPr lang="nb-NO" dirty="0"/>
              <a:t> stage </a:t>
            </a:r>
            <a:r>
              <a:rPr lang="nb-NO" dirty="0" err="1"/>
              <a:t>saying</a:t>
            </a:r>
            <a:r>
              <a:rPr lang="nb-NO" dirty="0"/>
              <a:t> I </a:t>
            </a:r>
            <a:r>
              <a:rPr lang="nb-NO" dirty="0" err="1"/>
              <a:t>don’t</a:t>
            </a:r>
            <a:r>
              <a:rPr lang="nb-NO" dirty="0"/>
              <a:t>. And </a:t>
            </a:r>
            <a:r>
              <a:rPr lang="nb-NO" dirty="0" err="1"/>
              <a:t>you</a:t>
            </a:r>
            <a:r>
              <a:rPr lang="nb-NO" dirty="0"/>
              <a:t> </a:t>
            </a:r>
            <a:r>
              <a:rPr lang="nb-NO" dirty="0" err="1"/>
              <a:t>know</a:t>
            </a:r>
            <a:r>
              <a:rPr lang="nb-NO" dirty="0"/>
              <a:t>, like, </a:t>
            </a:r>
            <a:r>
              <a:rPr lang="nb-NO" dirty="0" err="1"/>
              <a:t>who’s</a:t>
            </a:r>
            <a:r>
              <a:rPr lang="nb-NO" dirty="0"/>
              <a:t> right?</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8</a:t>
            </a:fld>
            <a:endParaRPr lang="en-US"/>
          </a:p>
        </p:txBody>
      </p:sp>
    </p:spTree>
    <p:extLst>
      <p:ext uri="{BB962C8B-B14F-4D97-AF65-F5344CB8AC3E}">
        <p14:creationId xmlns:p14="http://schemas.microsoft.com/office/powerpoint/2010/main" val="3370745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a:t>
            </a:r>
            <a:r>
              <a:rPr lang="en-US" baseline="0" dirty="0"/>
              <a:t> know, but I think disagreement is good! We need disagreement!</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82</a:t>
            </a:fld>
            <a:endParaRPr lang="en-US"/>
          </a:p>
        </p:txBody>
      </p:sp>
    </p:spTree>
    <p:extLst>
      <p:ext uri="{BB962C8B-B14F-4D97-AF65-F5344CB8AC3E}">
        <p14:creationId xmlns:p14="http://schemas.microsoft.com/office/powerpoint/2010/main" val="16846373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r-IN" dirty="0"/>
              <a:t>…</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83</a:t>
            </a:fld>
            <a:endParaRPr lang="en-US"/>
          </a:p>
        </p:txBody>
      </p:sp>
    </p:spTree>
    <p:extLst>
      <p:ext uri="{BB962C8B-B14F-4D97-AF65-F5344CB8AC3E}">
        <p14:creationId xmlns:p14="http://schemas.microsoft.com/office/powerpoint/2010/main" val="1842289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r-IN" dirty="0"/>
              <a:t>…</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84</a:t>
            </a:fld>
            <a:endParaRPr lang="en-US"/>
          </a:p>
        </p:txBody>
      </p:sp>
    </p:spTree>
    <p:extLst>
      <p:ext uri="{BB962C8B-B14F-4D97-AF65-F5344CB8AC3E}">
        <p14:creationId xmlns:p14="http://schemas.microsoft.com/office/powerpoint/2010/main" val="29744852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a:t>
            </a:r>
            <a:r>
              <a:rPr lang="en-US" baseline="0" dirty="0"/>
              <a:t> of dissonance</a:t>
            </a:r>
            <a:r>
              <a:rPr lang="en-US" dirty="0"/>
              <a:t>. Let’s backtrack. If the programmer is the hero in the craftsman’s tale about</a:t>
            </a:r>
            <a:r>
              <a:rPr lang="en-US" baseline="0" dirty="0"/>
              <a:t> software</a:t>
            </a:r>
            <a:r>
              <a:rPr lang="en-US" dirty="0"/>
              <a:t>,</a:t>
            </a:r>
            <a:r>
              <a:rPr lang="en-US" baseline="0" dirty="0"/>
              <a:t> who are the adversaries? Apart from the ivory tower people.</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85</a:t>
            </a:fld>
            <a:endParaRPr lang="en-US"/>
          </a:p>
        </p:txBody>
      </p:sp>
    </p:spTree>
    <p:extLst>
      <p:ext uri="{BB962C8B-B14F-4D97-AF65-F5344CB8AC3E}">
        <p14:creationId xmlns:p14="http://schemas.microsoft.com/office/powerpoint/2010/main" val="11378322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look like this. The business.</a:t>
            </a:r>
            <a:r>
              <a:rPr lang="en-US" baseline="0" dirty="0"/>
              <a:t> The suits. The accursed clueless managers. People who have never coded in their life! People who are also part of your organization.</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86</a:t>
            </a:fld>
            <a:endParaRPr lang="en-US"/>
          </a:p>
        </p:txBody>
      </p:sp>
    </p:spTree>
    <p:extLst>
      <p:ext uri="{BB962C8B-B14F-4D97-AF65-F5344CB8AC3E}">
        <p14:creationId xmlns:p14="http://schemas.microsoft.com/office/powerpoint/2010/main" val="3659471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 know, software</a:t>
            </a:r>
            <a:r>
              <a:rPr lang="en-US" baseline="0" dirty="0"/>
              <a:t> craftsmen speak a lot about respect. </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87</a:t>
            </a:fld>
            <a:endParaRPr lang="en-US"/>
          </a:p>
        </p:txBody>
      </p:sp>
    </p:spTree>
    <p:extLst>
      <p:ext uri="{BB962C8B-B14F-4D97-AF65-F5344CB8AC3E}">
        <p14:creationId xmlns:p14="http://schemas.microsoft.com/office/powerpoint/2010/main" val="35682907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it</a:t>
            </a:r>
            <a:r>
              <a:rPr lang="en-US" baseline="0" dirty="0"/>
              <a:t> seems pretty one-sided. I mean, it’s mostly about programmers respecting themselves. Which is fine and good and important. </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88</a:t>
            </a:fld>
            <a:endParaRPr lang="en-US"/>
          </a:p>
        </p:txBody>
      </p:sp>
    </p:spTree>
    <p:extLst>
      <p:ext uri="{BB962C8B-B14F-4D97-AF65-F5344CB8AC3E}">
        <p14:creationId xmlns:p14="http://schemas.microsoft.com/office/powerpoint/2010/main" val="22953662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it’s not so</a:t>
            </a:r>
            <a:r>
              <a:rPr lang="en-US" baseline="0" dirty="0"/>
              <a:t> great when it means respecting others less. Have you seen and heard how craftsmen speak about non-programmers? It’s not pretty.</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89</a:t>
            </a:fld>
            <a:endParaRPr lang="en-US"/>
          </a:p>
        </p:txBody>
      </p:sp>
    </p:spTree>
    <p:extLst>
      <p:ext uri="{BB962C8B-B14F-4D97-AF65-F5344CB8AC3E}">
        <p14:creationId xmlns:p14="http://schemas.microsoft.com/office/powerpoint/2010/main" val="4274288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not a very good way of forming productive partnerships</a:t>
            </a:r>
            <a:r>
              <a:rPr lang="en-US" baseline="0" dirty="0"/>
              <a:t>. And you have this divide between the so-called business and the craftsman.</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90</a:t>
            </a:fld>
            <a:endParaRPr lang="en-US"/>
          </a:p>
        </p:txBody>
      </p:sp>
    </p:spTree>
    <p:extLst>
      <p:ext uri="{BB962C8B-B14F-4D97-AF65-F5344CB8AC3E}">
        <p14:creationId xmlns:p14="http://schemas.microsoft.com/office/powerpoint/2010/main" val="38542639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aseline="0" dirty="0"/>
              <a:t>business people, the suits, can enter the craftsman’s </a:t>
            </a:r>
            <a:r>
              <a:rPr lang="en-US" baseline="0" dirty="0" err="1"/>
              <a:t>shoppe</a:t>
            </a:r>
            <a:r>
              <a:rPr lang="en-US" baseline="0" dirty="0"/>
              <a:t>, where everything is neat and tidy, a stronghold of sanity.</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91</a:t>
            </a:fld>
            <a:endParaRPr lang="en-US"/>
          </a:p>
        </p:txBody>
      </p:sp>
    </p:spTree>
    <p:extLst>
      <p:ext uri="{BB962C8B-B14F-4D97-AF65-F5344CB8AC3E}">
        <p14:creationId xmlns:p14="http://schemas.microsoft.com/office/powerpoint/2010/main" val="802222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There’s</a:t>
            </a:r>
            <a:r>
              <a:rPr lang="nb-NO" dirty="0"/>
              <a:t> </a:t>
            </a:r>
            <a:r>
              <a:rPr lang="nb-NO" dirty="0" err="1"/>
              <a:t>tension</a:t>
            </a:r>
            <a:r>
              <a:rPr lang="nb-NO" dirty="0"/>
              <a:t>! And I </a:t>
            </a:r>
            <a:r>
              <a:rPr lang="nb-NO" dirty="0" err="1"/>
              <a:t>don’t</a:t>
            </a:r>
            <a:r>
              <a:rPr lang="nb-NO" dirty="0"/>
              <a:t> </a:t>
            </a:r>
            <a:r>
              <a:rPr lang="nb-NO" dirty="0" err="1"/>
              <a:t>know</a:t>
            </a:r>
            <a:r>
              <a:rPr lang="nb-NO" dirty="0"/>
              <a:t> </a:t>
            </a:r>
            <a:r>
              <a:rPr lang="nb-NO" dirty="0" err="1"/>
              <a:t>if</a:t>
            </a:r>
            <a:r>
              <a:rPr lang="nb-NO" dirty="0"/>
              <a:t> </a:t>
            </a:r>
            <a:r>
              <a:rPr lang="nb-NO" dirty="0" err="1"/>
              <a:t>you</a:t>
            </a:r>
            <a:r>
              <a:rPr lang="nb-NO" dirty="0"/>
              <a:t> </a:t>
            </a:r>
            <a:r>
              <a:rPr lang="nb-NO" dirty="0" err="1"/>
              <a:t>share</a:t>
            </a:r>
            <a:r>
              <a:rPr lang="nb-NO" dirty="0"/>
              <a:t> </a:t>
            </a:r>
            <a:r>
              <a:rPr lang="nb-NO" dirty="0" err="1"/>
              <a:t>this</a:t>
            </a:r>
            <a:r>
              <a:rPr lang="nb-NO" dirty="0"/>
              <a:t> </a:t>
            </a:r>
            <a:r>
              <a:rPr lang="nb-NO" dirty="0" err="1"/>
              <a:t>impression</a:t>
            </a:r>
            <a:r>
              <a:rPr lang="nb-NO" dirty="0"/>
              <a:t>, </a:t>
            </a:r>
            <a:r>
              <a:rPr lang="nb-NO" dirty="0" err="1"/>
              <a:t>but</a:t>
            </a:r>
            <a:r>
              <a:rPr lang="nb-NO" dirty="0"/>
              <a:t> my </a:t>
            </a:r>
            <a:r>
              <a:rPr lang="nb-NO" dirty="0" err="1"/>
              <a:t>impression</a:t>
            </a:r>
            <a:r>
              <a:rPr lang="nb-NO" dirty="0"/>
              <a:t> at </a:t>
            </a:r>
            <a:r>
              <a:rPr lang="nb-NO" dirty="0" err="1"/>
              <a:t>least</a:t>
            </a:r>
            <a:r>
              <a:rPr lang="nb-NO" dirty="0"/>
              <a:t> is </a:t>
            </a:r>
            <a:r>
              <a:rPr lang="nb-NO" dirty="0" err="1"/>
              <a:t>that</a:t>
            </a:r>
            <a:r>
              <a:rPr lang="nb-NO" dirty="0"/>
              <a:t> as a </a:t>
            </a:r>
            <a:r>
              <a:rPr lang="nb-NO" dirty="0" err="1"/>
              <a:t>community</a:t>
            </a:r>
            <a:r>
              <a:rPr lang="nb-NO" dirty="0"/>
              <a:t>, as an </a:t>
            </a:r>
            <a:r>
              <a:rPr lang="nb-NO" dirty="0" err="1"/>
              <a:t>industry</a:t>
            </a:r>
            <a:r>
              <a:rPr lang="nb-NO" dirty="0"/>
              <a:t>, </a:t>
            </a:r>
            <a:r>
              <a:rPr lang="nb-NO" dirty="0" err="1"/>
              <a:t>even</a:t>
            </a:r>
            <a:r>
              <a:rPr lang="nb-NO" dirty="0"/>
              <a:t> as a species, </a:t>
            </a:r>
            <a:r>
              <a:rPr lang="nb-NO" dirty="0" err="1"/>
              <a:t>we’re</a:t>
            </a:r>
            <a:r>
              <a:rPr lang="nb-NO" dirty="0"/>
              <a:t> not </a:t>
            </a:r>
            <a:r>
              <a:rPr lang="nb-NO" dirty="0" err="1"/>
              <a:t>really</a:t>
            </a:r>
            <a:r>
              <a:rPr lang="nb-NO" dirty="0"/>
              <a:t> </a:t>
            </a:r>
            <a:r>
              <a:rPr lang="nb-NO" dirty="0" err="1"/>
              <a:t>great</a:t>
            </a:r>
            <a:r>
              <a:rPr lang="nb-NO" dirty="0"/>
              <a:t> at handling </a:t>
            </a:r>
            <a:r>
              <a:rPr lang="nb-NO" dirty="0" err="1"/>
              <a:t>tension</a:t>
            </a:r>
            <a:r>
              <a:rPr lang="nb-NO" dirty="0"/>
              <a:t>. </a:t>
            </a:r>
            <a:r>
              <a:rPr lang="nb-NO" dirty="0" err="1"/>
              <a:t>We’re</a:t>
            </a:r>
            <a:r>
              <a:rPr lang="nb-NO" dirty="0"/>
              <a:t> </a:t>
            </a:r>
            <a:r>
              <a:rPr lang="nb-NO" dirty="0" err="1"/>
              <a:t>much</a:t>
            </a:r>
            <a:r>
              <a:rPr lang="nb-NO" dirty="0"/>
              <a:t> more </a:t>
            </a:r>
            <a:r>
              <a:rPr lang="nb-NO" dirty="0" err="1"/>
              <a:t>comfortable</a:t>
            </a:r>
            <a:r>
              <a:rPr lang="nb-NO" dirty="0"/>
              <a:t> </a:t>
            </a:r>
            <a:r>
              <a:rPr lang="nb-NO" dirty="0" err="1"/>
              <a:t>when</a:t>
            </a:r>
            <a:r>
              <a:rPr lang="nb-NO" dirty="0"/>
              <a:t> </a:t>
            </a:r>
            <a:r>
              <a:rPr lang="nb-NO" dirty="0" err="1"/>
              <a:t>we</a:t>
            </a:r>
            <a:r>
              <a:rPr lang="nb-NO" dirty="0"/>
              <a:t> all just </a:t>
            </a:r>
            <a:r>
              <a:rPr lang="nb-NO" dirty="0" err="1"/>
              <a:t>agree</a:t>
            </a:r>
            <a:r>
              <a:rPr lang="nb-NO" dirty="0"/>
              <a:t>. </a:t>
            </a:r>
            <a:r>
              <a:rPr lang="nb-NO" dirty="0" err="1"/>
              <a:t>But</a:t>
            </a:r>
            <a:r>
              <a:rPr lang="nb-NO" dirty="0"/>
              <a:t> I </a:t>
            </a:r>
            <a:r>
              <a:rPr lang="nb-NO" dirty="0" err="1"/>
              <a:t>think</a:t>
            </a:r>
            <a:r>
              <a:rPr lang="nb-NO" dirty="0"/>
              <a:t> </a:t>
            </a:r>
            <a:r>
              <a:rPr lang="nb-NO" dirty="0" err="1"/>
              <a:t>that’s</a:t>
            </a:r>
            <a:r>
              <a:rPr lang="nb-NO" dirty="0"/>
              <a:t> </a:t>
            </a:r>
            <a:r>
              <a:rPr lang="nb-NO" dirty="0" err="1"/>
              <a:t>probably</a:t>
            </a:r>
            <a:r>
              <a:rPr lang="nb-NO" dirty="0"/>
              <a:t> </a:t>
            </a:r>
            <a:r>
              <a:rPr lang="nb-NO" dirty="0" err="1"/>
              <a:t>something</a:t>
            </a:r>
            <a:r>
              <a:rPr lang="nb-NO" dirty="0"/>
              <a:t> </a:t>
            </a:r>
            <a:r>
              <a:rPr lang="nb-NO" dirty="0" err="1"/>
              <a:t>we</a:t>
            </a:r>
            <a:r>
              <a:rPr lang="nb-NO" dirty="0"/>
              <a:t> </a:t>
            </a:r>
            <a:r>
              <a:rPr lang="nb-NO" dirty="0" err="1"/>
              <a:t>should</a:t>
            </a:r>
            <a:r>
              <a:rPr lang="nb-NO" dirty="0"/>
              <a:t> </a:t>
            </a:r>
            <a:r>
              <a:rPr lang="nb-NO" dirty="0" err="1"/>
              <a:t>challenge</a:t>
            </a:r>
            <a:r>
              <a:rPr lang="nb-NO" dirty="0"/>
              <a:t>. </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9</a:t>
            </a:fld>
            <a:endParaRPr lang="en-US"/>
          </a:p>
        </p:txBody>
      </p:sp>
    </p:spTree>
    <p:extLst>
      <p:ext uri="{BB962C8B-B14F-4D97-AF65-F5344CB8AC3E}">
        <p14:creationId xmlns:p14="http://schemas.microsoft.com/office/powerpoint/2010/main" val="2787921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a:t>
            </a:r>
            <a:r>
              <a:rPr lang="en-US" baseline="0" dirty="0"/>
              <a:t> the business can order software of the highest quality, and maybe there’s some negotiation and the craftsman can offer alternatives at various costs, according to need. </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92</a:t>
            </a:fld>
            <a:endParaRPr lang="en-US"/>
          </a:p>
        </p:txBody>
      </p:sp>
    </p:spTree>
    <p:extLst>
      <p:ext uri="{BB962C8B-B14F-4D97-AF65-F5344CB8AC3E}">
        <p14:creationId xmlns:p14="http://schemas.microsoft.com/office/powerpoint/2010/main" val="26247712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it’s a client-supplier kind of relationship and communication becomes negotiation.</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93</a:t>
            </a:fld>
            <a:endParaRPr lang="en-US"/>
          </a:p>
        </p:txBody>
      </p:sp>
    </p:spTree>
    <p:extLst>
      <p:ext uri="{BB962C8B-B14F-4D97-AF65-F5344CB8AC3E}">
        <p14:creationId xmlns:p14="http://schemas.microsoft.com/office/powerpoint/2010/main" val="15055804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a:t>
            </a:r>
            <a:r>
              <a:rPr lang="en-US" baseline="0" dirty="0"/>
              <a:t> developers, </a:t>
            </a:r>
            <a:r>
              <a:rPr lang="en-US" dirty="0"/>
              <a:t>are</a:t>
            </a:r>
            <a:r>
              <a:rPr lang="en-US" baseline="0" dirty="0"/>
              <a:t> the business, just as much as anyone else. There are no business people! There are other people doing things besides programming in the same business.</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94</a:t>
            </a:fld>
            <a:endParaRPr lang="en-US"/>
          </a:p>
        </p:txBody>
      </p:sp>
    </p:spTree>
    <p:extLst>
      <p:ext uri="{BB962C8B-B14F-4D97-AF65-F5344CB8AC3E}">
        <p14:creationId xmlns:p14="http://schemas.microsoft.com/office/powerpoint/2010/main" val="27374239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is a cross</a:t>
            </a:r>
            <a:r>
              <a:rPr lang="en-US" baseline="0" dirty="0"/>
              <a:t> functional team effort. </a:t>
            </a:r>
            <a:r>
              <a:rPr lang="en-US" dirty="0"/>
              <a:t>And communication should be collaboration.</a:t>
            </a:r>
            <a:r>
              <a:rPr lang="en-US" baseline="0" dirty="0"/>
              <a:t> </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95</a:t>
            </a:fld>
            <a:endParaRPr lang="en-US"/>
          </a:p>
        </p:txBody>
      </p:sp>
    </p:spTree>
    <p:extLst>
      <p:ext uri="{BB962C8B-B14F-4D97-AF65-F5344CB8AC3E}">
        <p14:creationId xmlns:p14="http://schemas.microsoft.com/office/powerpoint/2010/main" val="428502736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a:t>
            </a:r>
            <a:r>
              <a:rPr lang="en-US" baseline="0" dirty="0"/>
              <a:t> can we be valuable? How can we be good eggs?</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96</a:t>
            </a:fld>
            <a:endParaRPr lang="en-US"/>
          </a:p>
        </p:txBody>
      </p:sp>
    </p:spTree>
    <p:extLst>
      <p:ext uri="{BB962C8B-B14F-4D97-AF65-F5344CB8AC3E}">
        <p14:creationId xmlns:p14="http://schemas.microsoft.com/office/powerpoint/2010/main" val="3099518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would like to see more programmers looking beyond technical skill.</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97</a:t>
            </a:fld>
            <a:endParaRPr lang="en-US"/>
          </a:p>
        </p:txBody>
      </p:sp>
    </p:spTree>
    <p:extLst>
      <p:ext uri="{BB962C8B-B14F-4D97-AF65-F5344CB8AC3E}">
        <p14:creationId xmlns:p14="http://schemas.microsoft.com/office/powerpoint/2010/main" val="34314775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in my work, I try to bring value by being doing domain </a:t>
            </a:r>
            <a:r>
              <a:rPr lang="en-US" baseline="0" dirty="0" err="1"/>
              <a:t>modelling</a:t>
            </a:r>
            <a:r>
              <a:rPr lang="en-US" baseline="0" dirty="0"/>
              <a:t>, because I believe that poor </a:t>
            </a:r>
            <a:r>
              <a:rPr lang="en-US" baseline="0" dirty="0" err="1"/>
              <a:t>modelling</a:t>
            </a:r>
            <a:r>
              <a:rPr lang="en-US" baseline="0" dirty="0"/>
              <a:t> and weak, ambiguous language is the primary cause of complexity and technical debt.</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98</a:t>
            </a:fld>
            <a:endParaRPr lang="en-US"/>
          </a:p>
        </p:txBody>
      </p:sp>
    </p:spTree>
    <p:extLst>
      <p:ext uri="{BB962C8B-B14F-4D97-AF65-F5344CB8AC3E}">
        <p14:creationId xmlns:p14="http://schemas.microsoft.com/office/powerpoint/2010/main" val="3099518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 be good a systems thinking,</a:t>
            </a:r>
            <a:r>
              <a:rPr lang="en-US" baseline="0" dirty="0"/>
              <a:t> how complex systems interact.</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99</a:t>
            </a:fld>
            <a:endParaRPr lang="en-US"/>
          </a:p>
        </p:txBody>
      </p:sp>
    </p:spTree>
    <p:extLst>
      <p:ext uri="{BB962C8B-B14F-4D97-AF65-F5344CB8AC3E}">
        <p14:creationId xmlns:p14="http://schemas.microsoft.com/office/powerpoint/2010/main" val="30995185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could do strategic architecture work, working iteratively to improve the architecture to support evolving business needs.</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100</a:t>
            </a:fld>
            <a:endParaRPr lang="en-US"/>
          </a:p>
        </p:txBody>
      </p:sp>
    </p:spTree>
    <p:extLst>
      <p:ext uri="{BB962C8B-B14F-4D97-AF65-F5344CB8AC3E}">
        <p14:creationId xmlns:p14="http://schemas.microsoft.com/office/powerpoint/2010/main" val="30995185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 many valuable skills</a:t>
            </a:r>
            <a:r>
              <a:rPr lang="en-US" baseline="0" dirty="0"/>
              <a:t> for a software developer besides writing code.</a:t>
            </a:r>
            <a:endParaRPr lang="en-US" dirty="0"/>
          </a:p>
        </p:txBody>
      </p:sp>
      <p:sp>
        <p:nvSpPr>
          <p:cNvPr id="4" name="Slide Number Placeholder 3"/>
          <p:cNvSpPr>
            <a:spLocks noGrp="1"/>
          </p:cNvSpPr>
          <p:nvPr>
            <p:ph type="sldNum" sz="quarter" idx="10"/>
          </p:nvPr>
        </p:nvSpPr>
        <p:spPr/>
        <p:txBody>
          <a:bodyPr/>
          <a:lstStyle/>
          <a:p>
            <a:fld id="{95AF97E3-BB5E-FB4B-AC24-777A50BB00C4}" type="slidenum">
              <a:rPr lang="en-US" smtClean="0"/>
              <a:t>101</a:t>
            </a:fld>
            <a:endParaRPr lang="en-US"/>
          </a:p>
        </p:txBody>
      </p:sp>
    </p:spTree>
    <p:extLst>
      <p:ext uri="{BB962C8B-B14F-4D97-AF65-F5344CB8AC3E}">
        <p14:creationId xmlns:p14="http://schemas.microsoft.com/office/powerpoint/2010/main" val="309951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nb-NO"/>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a:t>Click to edit Master subtitle style</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02/11/19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2936801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02/11/19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34384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nb-NO"/>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02/11/19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2206554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idx="1"/>
          </p:nvPr>
        </p:nvSpPr>
        <p:spPr/>
        <p:txBody>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02/11/19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049512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nb-NO"/>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Click to edit Master text styles</a:t>
            </a:r>
          </a:p>
        </p:txBody>
      </p:sp>
      <p:sp>
        <p:nvSpPr>
          <p:cNvPr id="4" name="Date Placeholder 3"/>
          <p:cNvSpPr>
            <a:spLocks noGrp="1"/>
          </p:cNvSpPr>
          <p:nvPr>
            <p:ph type="dt" sz="half" idx="10"/>
          </p:nvPr>
        </p:nvSpPr>
        <p:spPr/>
        <p:txBody>
          <a:bodyPr/>
          <a:lstStyle/>
          <a:p>
            <a:fld id="{6B0FA154-3D18-244E-845E-143E1D114C09}" type="datetimeFigureOut">
              <a:rPr lang="en-US" smtClean="0"/>
              <a:t>02/11/19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96762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Date Placeholder 4"/>
          <p:cNvSpPr>
            <a:spLocks noGrp="1"/>
          </p:cNvSpPr>
          <p:nvPr>
            <p:ph type="dt" sz="half" idx="10"/>
          </p:nvPr>
        </p:nvSpPr>
        <p:spPr/>
        <p:txBody>
          <a:bodyPr/>
          <a:lstStyle/>
          <a:p>
            <a:fld id="{6B0FA154-3D18-244E-845E-143E1D114C09}" type="datetimeFigureOut">
              <a:rPr lang="en-US" smtClean="0"/>
              <a:t>02/11/19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104085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7" name="Date Placeholder 6"/>
          <p:cNvSpPr>
            <a:spLocks noGrp="1"/>
          </p:cNvSpPr>
          <p:nvPr>
            <p:ph type="dt" sz="half" idx="10"/>
          </p:nvPr>
        </p:nvSpPr>
        <p:spPr/>
        <p:txBody>
          <a:bodyPr/>
          <a:lstStyle/>
          <a:p>
            <a:fld id="{6B0FA154-3D18-244E-845E-143E1D114C09}" type="datetimeFigureOut">
              <a:rPr lang="en-US" smtClean="0"/>
              <a:t>02/11/19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221133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Date Placeholder 2"/>
          <p:cNvSpPr>
            <a:spLocks noGrp="1"/>
          </p:cNvSpPr>
          <p:nvPr>
            <p:ph type="dt" sz="half" idx="10"/>
          </p:nvPr>
        </p:nvSpPr>
        <p:spPr/>
        <p:txBody>
          <a:bodyPr/>
          <a:lstStyle/>
          <a:p>
            <a:fld id="{6B0FA154-3D18-244E-845E-143E1D114C09}" type="datetimeFigureOut">
              <a:rPr lang="en-US" smtClean="0"/>
              <a:t>02/11/19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810466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0FA154-3D18-244E-845E-143E1D114C09}" type="datetimeFigureOut">
              <a:rPr lang="en-US" smtClean="0"/>
              <a:t>02/11/19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548943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b-NO"/>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Date Placeholder 4"/>
          <p:cNvSpPr>
            <a:spLocks noGrp="1"/>
          </p:cNvSpPr>
          <p:nvPr>
            <p:ph type="dt" sz="half" idx="10"/>
          </p:nvPr>
        </p:nvSpPr>
        <p:spPr/>
        <p:txBody>
          <a:bodyPr/>
          <a:lstStyle/>
          <a:p>
            <a:fld id="{6B0FA154-3D18-244E-845E-143E1D114C09}" type="datetimeFigureOut">
              <a:rPr lang="en-US" smtClean="0"/>
              <a:t>02/11/19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3872489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b-NO"/>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Date Placeholder 4"/>
          <p:cNvSpPr>
            <a:spLocks noGrp="1"/>
          </p:cNvSpPr>
          <p:nvPr>
            <p:ph type="dt" sz="half" idx="10"/>
          </p:nvPr>
        </p:nvSpPr>
        <p:spPr/>
        <p:txBody>
          <a:bodyPr/>
          <a:lstStyle/>
          <a:p>
            <a:fld id="{6B0FA154-3D18-244E-845E-143E1D114C09}" type="datetimeFigureOut">
              <a:rPr lang="en-US" smtClean="0"/>
              <a:t>02/11/19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36654447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b-NO"/>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FA154-3D18-244E-845E-143E1D114C09}" type="datetimeFigureOut">
              <a:rPr lang="en-US" smtClean="0"/>
              <a:t>02/11/19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F664AA-4A57-FC44-AB57-3E38CB51DB65}" type="slidenum">
              <a:rPr lang="en-US" smtClean="0"/>
              <a:t>‹#›</a:t>
            </a:fld>
            <a:endParaRPr lang="en-US"/>
          </a:p>
        </p:txBody>
      </p:sp>
    </p:spTree>
    <p:extLst>
      <p:ext uri="{BB962C8B-B14F-4D97-AF65-F5344CB8AC3E}">
        <p14:creationId xmlns:p14="http://schemas.microsoft.com/office/powerpoint/2010/main" val="3499943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8.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6.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7.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868296" y="2204229"/>
            <a:ext cx="7407407" cy="617746"/>
          </a:xfrm>
        </p:spPr>
        <p:txBody>
          <a:bodyPr>
            <a:noAutofit/>
          </a:bodyPr>
          <a:lstStyle/>
          <a:p>
            <a:pPr marL="0" indent="0" algn="ctr">
              <a:buNone/>
            </a:pPr>
            <a:r>
              <a:rPr lang="nb-NO" sz="6000" dirty="0">
                <a:solidFill>
                  <a:schemeClr val="bg1"/>
                </a:solidFill>
                <a:latin typeface="Montserrat SemiBold"/>
                <a:cs typeface="Montserrat SemiBold"/>
              </a:rPr>
              <a:t>DEATH OF A </a:t>
            </a:r>
            <a:r>
              <a:rPr lang="nb-NO" sz="6000" dirty="0">
                <a:solidFill>
                  <a:srgbClr val="FFFF00"/>
                </a:solidFill>
                <a:latin typeface="Montserrat SemiBold"/>
                <a:cs typeface="Montserrat SemiBold"/>
              </a:rPr>
              <a:t>CRAFTSMAN</a:t>
            </a:r>
          </a:p>
        </p:txBody>
      </p:sp>
      <p:sp>
        <p:nvSpPr>
          <p:cNvPr id="3" name="Content Placeholder 2"/>
          <p:cNvSpPr txBox="1">
            <a:spLocks/>
          </p:cNvSpPr>
          <p:nvPr/>
        </p:nvSpPr>
        <p:spPr>
          <a:xfrm>
            <a:off x="1398198" y="4653771"/>
            <a:ext cx="610147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000" dirty="0">
                <a:solidFill>
                  <a:srgbClr val="FC00C9"/>
                </a:solidFill>
                <a:latin typeface="Bebas Neue"/>
                <a:cs typeface="Bebas Neue"/>
              </a:rPr>
              <a:t>@EINARWH</a:t>
            </a:r>
          </a:p>
        </p:txBody>
      </p:sp>
    </p:spTree>
    <p:extLst>
      <p:ext uri="{BB962C8B-B14F-4D97-AF65-F5344CB8AC3E}">
        <p14:creationId xmlns:p14="http://schemas.microsoft.com/office/powerpoint/2010/main" val="4026594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a:t>
            </a:fld>
            <a:endParaRPr lang="nb-NO"/>
          </a:p>
        </p:txBody>
      </p:sp>
      <p:sp>
        <p:nvSpPr>
          <p:cNvPr id="5" name="Content Placeholder 2">
            <a:extLst>
              <a:ext uri="{FF2B5EF4-FFF2-40B4-BE49-F238E27FC236}">
                <a16:creationId xmlns="" xmlns:a16="http://schemas.microsoft.com/office/drawing/2014/main" id="{B8DFB500-212F-4EE2-8D2F-20F0EC896A01}"/>
              </a:ext>
            </a:extLst>
          </p:cNvPr>
          <p:cNvSpPr txBox="1">
            <a:spLocks/>
          </p:cNvSpPr>
          <p:nvPr/>
        </p:nvSpPr>
        <p:spPr>
          <a:xfrm>
            <a:off x="1657348" y="3120127"/>
            <a:ext cx="5829304"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b-NO" sz="4000" dirty="0">
                <a:solidFill>
                  <a:schemeClr val="bg1"/>
                </a:solidFill>
                <a:latin typeface="Montserrat SemiBold"/>
                <a:cs typeface="Montserrat SemiBold"/>
              </a:rPr>
              <a:t>CLARIFICATION</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14336627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100</a:t>
            </a:fld>
            <a:endParaRPr lang="nb-NO"/>
          </a:p>
        </p:txBody>
      </p:sp>
      <p:sp>
        <p:nvSpPr>
          <p:cNvPr id="5"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a:solidFill>
                  <a:schemeClr val="bg1"/>
                </a:solidFill>
                <a:latin typeface="Montserrat SemiBold"/>
                <a:cs typeface="Montserrat SemiBold"/>
              </a:rPr>
              <a:t>STRATEGIC ARCHITECTURE</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31762823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101</a:t>
            </a:fld>
            <a:endParaRPr lang="nb-NO"/>
          </a:p>
        </p:txBody>
      </p:sp>
      <p:sp>
        <p:nvSpPr>
          <p:cNvPr id="5"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a:solidFill>
                  <a:schemeClr val="bg1"/>
                </a:solidFill>
                <a:latin typeface="Montserrat SemiBold"/>
                <a:cs typeface="Montserrat SemiBold"/>
              </a:rPr>
              <a:t>SO MANY VALUABLE SKILLS!</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38872924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102</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1509623" y="2786400"/>
            <a:ext cx="6124754" cy="617746"/>
          </a:xfrm>
        </p:spPr>
        <p:txBody>
          <a:bodyPr>
            <a:noAutofit/>
          </a:bodyPr>
          <a:lstStyle/>
          <a:p>
            <a:pPr marL="0" indent="0" algn="ctr">
              <a:buNone/>
            </a:pPr>
            <a:r>
              <a:rPr lang="nb-NO" sz="4000" dirty="0">
                <a:solidFill>
                  <a:schemeClr val="bg1"/>
                </a:solidFill>
                <a:latin typeface="Montserrat SemiBold"/>
                <a:cs typeface="Montserrat SemiBold"/>
              </a:rPr>
              <a:t>WHAT IS </a:t>
            </a:r>
            <a:br>
              <a:rPr lang="nb-NO" sz="4000" dirty="0">
                <a:solidFill>
                  <a:schemeClr val="bg1"/>
                </a:solidFill>
                <a:latin typeface="Montserrat SemiBold"/>
                <a:cs typeface="Montserrat SemiBold"/>
              </a:rPr>
            </a:br>
            <a:r>
              <a:rPr lang="nb-NO" sz="4000" dirty="0">
                <a:solidFill>
                  <a:srgbClr val="FFFF00"/>
                </a:solidFill>
                <a:latin typeface="Montserrat SemiBold"/>
                <a:cs typeface="Montserrat SemiBold"/>
              </a:rPr>
              <a:t>A GOOD DEVELOPER</a:t>
            </a:r>
            <a:r>
              <a:rPr lang="nb-NO" sz="4000" dirty="0">
                <a:solidFill>
                  <a:schemeClr val="bg1"/>
                </a:solidFill>
                <a:latin typeface="Montserrat SemiBold"/>
                <a:cs typeface="Montserrat SemiBold"/>
              </a:rPr>
              <a:t>?</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34983718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103</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1509623" y="2786400"/>
            <a:ext cx="6124754" cy="617746"/>
          </a:xfrm>
        </p:spPr>
        <p:txBody>
          <a:bodyPr>
            <a:noAutofit/>
          </a:bodyPr>
          <a:lstStyle/>
          <a:p>
            <a:pPr marL="0" indent="0" algn="ctr">
              <a:buNone/>
            </a:pPr>
            <a:r>
              <a:rPr lang="nb-NO" sz="4000" dirty="0">
                <a:solidFill>
                  <a:schemeClr val="bg1"/>
                </a:solidFill>
                <a:latin typeface="Montserrat SemiBold"/>
                <a:cs typeface="Montserrat SemiBold"/>
              </a:rPr>
              <a:t>AM I </a:t>
            </a:r>
            <a:br>
              <a:rPr lang="nb-NO" sz="4000" dirty="0">
                <a:solidFill>
                  <a:schemeClr val="bg1"/>
                </a:solidFill>
                <a:latin typeface="Montserrat SemiBold"/>
                <a:cs typeface="Montserrat SemiBold"/>
              </a:rPr>
            </a:br>
            <a:r>
              <a:rPr lang="nb-NO" sz="4000" dirty="0">
                <a:solidFill>
                  <a:srgbClr val="FFFF00"/>
                </a:solidFill>
                <a:latin typeface="Montserrat SemiBold"/>
                <a:cs typeface="Montserrat SemiBold"/>
              </a:rPr>
              <a:t>A GOOD DEVELOPER</a:t>
            </a:r>
            <a:r>
              <a:rPr lang="nb-NO" sz="4000" dirty="0">
                <a:solidFill>
                  <a:schemeClr val="bg1"/>
                </a:solidFill>
                <a:latin typeface="Montserrat SemiBold"/>
                <a:cs typeface="Montserrat SemiBold"/>
              </a:rPr>
              <a:t>?</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18401580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104</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1509623" y="2786400"/>
            <a:ext cx="6124754" cy="617746"/>
          </a:xfrm>
        </p:spPr>
        <p:txBody>
          <a:bodyPr>
            <a:noAutofit/>
          </a:bodyPr>
          <a:lstStyle/>
          <a:p>
            <a:pPr marL="0" indent="0" algn="ctr">
              <a:buNone/>
            </a:pPr>
            <a:r>
              <a:rPr lang="nb-NO" sz="4000" dirty="0">
                <a:solidFill>
                  <a:schemeClr val="bg1"/>
                </a:solidFill>
                <a:latin typeface="Montserrat SemiBold"/>
                <a:cs typeface="Montserrat SemiBold"/>
              </a:rPr>
              <a:t>WHAT IS MY </a:t>
            </a:r>
            <a:br>
              <a:rPr lang="nb-NO" sz="4000" dirty="0">
                <a:solidFill>
                  <a:schemeClr val="bg1"/>
                </a:solidFill>
                <a:latin typeface="Montserrat SemiBold"/>
                <a:cs typeface="Montserrat SemiBold"/>
              </a:rPr>
            </a:br>
            <a:r>
              <a:rPr lang="nb-NO" sz="4000" dirty="0">
                <a:solidFill>
                  <a:srgbClr val="FFFF00"/>
                </a:solidFill>
                <a:latin typeface="Montserrat SemiBold"/>
                <a:cs typeface="Montserrat SemiBold"/>
              </a:rPr>
              <a:t>IDENTITY</a:t>
            </a:r>
            <a:r>
              <a:rPr lang="nb-NO" sz="4000" dirty="0">
                <a:solidFill>
                  <a:schemeClr val="bg1"/>
                </a:solidFill>
                <a:latin typeface="Montserrat SemiBold"/>
                <a:cs typeface="Montserrat SemiBold"/>
              </a:rPr>
              <a:t>?</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7262157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105</a:t>
            </a:fld>
            <a:endParaRPr lang="nb-NO"/>
          </a:p>
        </p:txBody>
      </p:sp>
      <p:sp>
        <p:nvSpPr>
          <p:cNvPr id="5"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a:solidFill>
                  <a:schemeClr val="bg1"/>
                </a:solidFill>
                <a:latin typeface="Montserrat SemiBold"/>
                <a:cs typeface="Montserrat SemiBold"/>
              </a:rPr>
              <a:t>SOFTWARE </a:t>
            </a:r>
            <a:r>
              <a:rPr lang="nb-NO" sz="4000" dirty="0">
                <a:solidFill>
                  <a:srgbClr val="FFFF00"/>
                </a:solidFill>
                <a:latin typeface="Montserrat SemiBold"/>
                <a:cs typeface="Montserrat SemiBold"/>
              </a:rPr>
              <a:t>INFIDELS</a:t>
            </a:r>
          </a:p>
        </p:txBody>
      </p:sp>
    </p:spTree>
    <p:extLst>
      <p:ext uri="{BB962C8B-B14F-4D97-AF65-F5344CB8AC3E}">
        <p14:creationId xmlns:p14="http://schemas.microsoft.com/office/powerpoint/2010/main" val="19824129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106</a:t>
            </a:fld>
            <a:endParaRPr lang="nb-NO"/>
          </a:p>
        </p:txBody>
      </p:sp>
      <p:sp>
        <p:nvSpPr>
          <p:cNvPr id="5"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a:solidFill>
                  <a:schemeClr val="bg1"/>
                </a:solidFill>
                <a:latin typeface="Montserrat SemiBold"/>
                <a:cs typeface="Montserrat SemiBold"/>
              </a:rPr>
              <a:t>SOFTWARE </a:t>
            </a:r>
            <a:r>
              <a:rPr lang="nb-NO" sz="4000" dirty="0" smtClean="0">
                <a:solidFill>
                  <a:srgbClr val="FFFF00"/>
                </a:solidFill>
                <a:latin typeface="Montserrat SemiBold"/>
                <a:cs typeface="Montserrat SemiBold"/>
              </a:rPr>
              <a:t>JESTERS</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21188056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107</a:t>
            </a:fld>
            <a:endParaRPr lang="nb-NO"/>
          </a:p>
        </p:txBody>
      </p:sp>
      <p:pic>
        <p:nvPicPr>
          <p:cNvPr id="3" name="Picture 2" descr="the-nonexistent-knigh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1327" y="846619"/>
            <a:ext cx="3446487" cy="5061351"/>
          </a:xfrm>
          <a:prstGeom prst="rect">
            <a:avLst/>
          </a:prstGeom>
        </p:spPr>
      </p:pic>
    </p:spTree>
    <p:extLst>
      <p:ext uri="{BB962C8B-B14F-4D97-AF65-F5344CB8AC3E}">
        <p14:creationId xmlns:p14="http://schemas.microsoft.com/office/powerpoint/2010/main" val="10291316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108</a:t>
            </a:fld>
            <a:endParaRPr lang="nb-NO"/>
          </a:p>
        </p:txBody>
      </p:sp>
      <p:sp>
        <p:nvSpPr>
          <p:cNvPr id="5"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a:solidFill>
                  <a:schemeClr val="bg1"/>
                </a:solidFill>
                <a:latin typeface="Montserrat SemiBold"/>
                <a:cs typeface="Montserrat SemiBold"/>
              </a:rPr>
              <a:t>SIR </a:t>
            </a:r>
            <a:r>
              <a:rPr lang="nb-NO" sz="4000" dirty="0">
                <a:solidFill>
                  <a:srgbClr val="FFFF00"/>
                </a:solidFill>
                <a:latin typeface="Montserrat SemiBold"/>
                <a:cs typeface="Montserrat SemiBold"/>
              </a:rPr>
              <a:t>AGILULF</a:t>
            </a:r>
          </a:p>
        </p:txBody>
      </p:sp>
    </p:spTree>
    <p:extLst>
      <p:ext uri="{BB962C8B-B14F-4D97-AF65-F5344CB8AC3E}">
        <p14:creationId xmlns:p14="http://schemas.microsoft.com/office/powerpoint/2010/main" val="3167858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109</a:t>
            </a:fld>
            <a:endParaRPr lang="nb-NO"/>
          </a:p>
        </p:txBody>
      </p:sp>
      <p:sp>
        <p:nvSpPr>
          <p:cNvPr id="5"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a:solidFill>
                  <a:schemeClr val="bg1"/>
                </a:solidFill>
                <a:latin typeface="Montserrat SemiBold"/>
                <a:cs typeface="Montserrat SemiBold"/>
              </a:rPr>
              <a:t>THE PERFECT KNIGHT</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3632515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a:t>
            </a:fld>
            <a:endParaRPr lang="nb-NO"/>
          </a:p>
        </p:txBody>
      </p:sp>
      <p:sp>
        <p:nvSpPr>
          <p:cNvPr id="5" name="Content Placeholder 2">
            <a:extLst>
              <a:ext uri="{FF2B5EF4-FFF2-40B4-BE49-F238E27FC236}">
                <a16:creationId xmlns="" xmlns:a16="http://schemas.microsoft.com/office/drawing/2014/main" id="{B8DFB500-212F-4EE2-8D2F-20F0EC896A01}"/>
              </a:ext>
            </a:extLst>
          </p:cNvPr>
          <p:cNvSpPr txBox="1">
            <a:spLocks/>
          </p:cNvSpPr>
          <p:nvPr/>
        </p:nvSpPr>
        <p:spPr>
          <a:xfrm>
            <a:off x="1657348" y="3120127"/>
            <a:ext cx="5829304"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b-NO" sz="4000" dirty="0">
                <a:solidFill>
                  <a:schemeClr val="bg1"/>
                </a:solidFill>
                <a:latin typeface="Montserrat SemiBold"/>
                <a:cs typeface="Montserrat SemiBold"/>
              </a:rPr>
              <a:t>ACKNOWLEDGMENT</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23219756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110</a:t>
            </a:fld>
            <a:endParaRPr lang="nb-NO"/>
          </a:p>
        </p:txBody>
      </p:sp>
      <p:sp>
        <p:nvSpPr>
          <p:cNvPr id="5"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a:solidFill>
                  <a:schemeClr val="bg1"/>
                </a:solidFill>
                <a:latin typeface="Montserrat SemiBold"/>
                <a:cs typeface="Montserrat SemiBold"/>
              </a:rPr>
              <a:t>AN EMPTY ARMOR</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3490005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4000" cy="617746"/>
          </a:xfrm>
        </p:spPr>
        <p:txBody>
          <a:bodyPr>
            <a:noAutofit/>
          </a:bodyPr>
          <a:lstStyle/>
          <a:p>
            <a:pPr marL="0" indent="0" algn="ctr">
              <a:buNone/>
            </a:pPr>
            <a:r>
              <a:rPr lang="nb-NO" sz="4000" dirty="0">
                <a:solidFill>
                  <a:schemeClr val="bg1"/>
                </a:solidFill>
                <a:latin typeface="Montserrat SemiBold"/>
                <a:cs typeface="Montserrat SemiBold"/>
              </a:rPr>
              <a:t>I AM NOT A </a:t>
            </a:r>
            <a:br>
              <a:rPr lang="nb-NO" sz="4000" dirty="0">
                <a:solidFill>
                  <a:schemeClr val="bg1"/>
                </a:solidFill>
                <a:latin typeface="Montserrat SemiBold"/>
                <a:cs typeface="Montserrat SemiBold"/>
              </a:rPr>
            </a:br>
            <a:r>
              <a:rPr lang="nb-NO" sz="4000" dirty="0">
                <a:solidFill>
                  <a:srgbClr val="FFFF00"/>
                </a:solidFill>
                <a:latin typeface="Montserrat SemiBold"/>
                <a:cs typeface="Montserrat SemiBold"/>
              </a:rPr>
              <a:t>SOFTWARE CRAFTER</a:t>
            </a:r>
          </a:p>
        </p:txBody>
      </p:sp>
    </p:spTree>
    <p:extLst>
      <p:ext uri="{BB962C8B-B14F-4D97-AF65-F5344CB8AC3E}">
        <p14:creationId xmlns:p14="http://schemas.microsoft.com/office/powerpoint/2010/main" val="1556175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a:t>
            </a:fld>
            <a:endParaRPr lang="nb-NO"/>
          </a:p>
        </p:txBody>
      </p:sp>
      <p:sp>
        <p:nvSpPr>
          <p:cNvPr id="5" name="Content Placeholder 2">
            <a:extLst>
              <a:ext uri="{FF2B5EF4-FFF2-40B4-BE49-F238E27FC236}">
                <a16:creationId xmlns="" xmlns:a16="http://schemas.microsoft.com/office/drawing/2014/main" id="{B8DFB500-212F-4EE2-8D2F-20F0EC896A01}"/>
              </a:ext>
            </a:extLst>
          </p:cNvPr>
          <p:cNvSpPr txBox="1">
            <a:spLocks/>
          </p:cNvSpPr>
          <p:nvPr/>
        </p:nvSpPr>
        <p:spPr>
          <a:xfrm>
            <a:off x="1657348" y="3120127"/>
            <a:ext cx="5829304"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b-NO" sz="4000" dirty="0">
                <a:solidFill>
                  <a:schemeClr val="bg1"/>
                </a:solidFill>
                <a:latin typeface="Montserrat SemiBold"/>
                <a:cs typeface="Montserrat SemiBold"/>
              </a:rPr>
              <a:t>WHY NOT?</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1226763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4000" cy="617746"/>
          </a:xfrm>
        </p:spPr>
        <p:txBody>
          <a:bodyPr>
            <a:noAutofit/>
          </a:bodyPr>
          <a:lstStyle/>
          <a:p>
            <a:pPr marL="0" indent="0" algn="ctr">
              <a:buNone/>
            </a:pPr>
            <a:r>
              <a:rPr lang="nb-NO" sz="4000" dirty="0">
                <a:solidFill>
                  <a:schemeClr val="bg1"/>
                </a:solidFill>
                <a:latin typeface="Montserrat SemiBold"/>
                <a:cs typeface="Montserrat SemiBold"/>
              </a:rPr>
              <a:t>I USED TO BE A </a:t>
            </a:r>
            <a:br>
              <a:rPr lang="nb-NO" sz="4000" dirty="0">
                <a:solidFill>
                  <a:schemeClr val="bg1"/>
                </a:solidFill>
                <a:latin typeface="Montserrat SemiBold"/>
                <a:cs typeface="Montserrat SemiBold"/>
              </a:rPr>
            </a:br>
            <a:r>
              <a:rPr lang="nb-NO" sz="4000" dirty="0">
                <a:solidFill>
                  <a:srgbClr val="FFFF00"/>
                </a:solidFill>
                <a:latin typeface="Montserrat SemiBold"/>
                <a:cs typeface="Montserrat SemiBold"/>
              </a:rPr>
              <a:t>SOFTWARE CRAFTSMAN</a:t>
            </a:r>
          </a:p>
        </p:txBody>
      </p:sp>
    </p:spTree>
    <p:extLst>
      <p:ext uri="{BB962C8B-B14F-4D97-AF65-F5344CB8AC3E}">
        <p14:creationId xmlns:p14="http://schemas.microsoft.com/office/powerpoint/2010/main" val="3554958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a:t>
            </a:fld>
            <a:endParaRPr lang="nb-NO"/>
          </a:p>
        </p:txBody>
      </p:sp>
      <p:sp>
        <p:nvSpPr>
          <p:cNvPr id="5" name="Content Placeholder 2">
            <a:extLst>
              <a:ext uri="{FF2B5EF4-FFF2-40B4-BE49-F238E27FC236}">
                <a16:creationId xmlns="" xmlns:a16="http://schemas.microsoft.com/office/drawing/2014/main" id="{B8DFB500-212F-4EE2-8D2F-20F0EC896A01}"/>
              </a:ext>
            </a:extLst>
          </p:cNvPr>
          <p:cNvSpPr txBox="1">
            <a:spLocks/>
          </p:cNvSpPr>
          <p:nvPr/>
        </p:nvSpPr>
        <p:spPr>
          <a:xfrm>
            <a:off x="1657348" y="3120127"/>
            <a:ext cx="5829304"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b-NO" sz="4000" dirty="0">
                <a:solidFill>
                  <a:schemeClr val="bg1"/>
                </a:solidFill>
                <a:latin typeface="Montserrat SemiBold"/>
                <a:cs typeface="Montserrat SemiBold"/>
              </a:rPr>
              <a:t>A </a:t>
            </a:r>
            <a:r>
              <a:rPr lang="nb-NO" sz="4000" dirty="0">
                <a:solidFill>
                  <a:srgbClr val="FFFF00"/>
                </a:solidFill>
                <a:latin typeface="Montserrat SemiBold"/>
                <a:cs typeface="Montserrat SemiBold"/>
              </a:rPr>
              <a:t>PERSONAL</a:t>
            </a:r>
            <a:r>
              <a:rPr lang="nb-NO" sz="4000" dirty="0">
                <a:solidFill>
                  <a:schemeClr val="bg1"/>
                </a:solidFill>
                <a:latin typeface="Montserrat SemiBold"/>
                <a:cs typeface="Montserrat SemiBold"/>
              </a:rPr>
              <a:t> STORY</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2007558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a:t>
            </a:fld>
            <a:endParaRPr lang="nb-NO"/>
          </a:p>
        </p:txBody>
      </p:sp>
      <p:sp>
        <p:nvSpPr>
          <p:cNvPr id="5" name="Content Placeholder 2">
            <a:extLst>
              <a:ext uri="{FF2B5EF4-FFF2-40B4-BE49-F238E27FC236}">
                <a16:creationId xmlns="" xmlns:a16="http://schemas.microsoft.com/office/drawing/2014/main" id="{B8DFB500-212F-4EE2-8D2F-20F0EC896A01}"/>
              </a:ext>
            </a:extLst>
          </p:cNvPr>
          <p:cNvSpPr txBox="1">
            <a:spLocks/>
          </p:cNvSpPr>
          <p:nvPr/>
        </p:nvSpPr>
        <p:spPr>
          <a:xfrm>
            <a:off x="1657348" y="3120127"/>
            <a:ext cx="5829304"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b-NO" sz="4000" dirty="0">
                <a:solidFill>
                  <a:schemeClr val="bg1"/>
                </a:solidFill>
                <a:latin typeface="Montserrat SemiBold"/>
                <a:cs typeface="Montserrat SemiBold"/>
              </a:rPr>
              <a:t>CRAFTSMANSHIP</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1042649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a:t>
            </a:fld>
            <a:endParaRPr lang="nb-NO"/>
          </a:p>
        </p:txBody>
      </p:sp>
      <p:sp>
        <p:nvSpPr>
          <p:cNvPr id="5" name="Content Placeholder 2">
            <a:extLst>
              <a:ext uri="{FF2B5EF4-FFF2-40B4-BE49-F238E27FC236}">
                <a16:creationId xmlns="" xmlns:a16="http://schemas.microsoft.com/office/drawing/2014/main" id="{B8DFB500-212F-4EE2-8D2F-20F0EC896A01}"/>
              </a:ext>
            </a:extLst>
          </p:cNvPr>
          <p:cNvSpPr txBox="1">
            <a:spLocks/>
          </p:cNvSpPr>
          <p:nvPr/>
        </p:nvSpPr>
        <p:spPr>
          <a:xfrm>
            <a:off x="1657348" y="3120127"/>
            <a:ext cx="5829304"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b-NO" sz="4000" dirty="0">
                <a:solidFill>
                  <a:schemeClr val="bg1"/>
                </a:solidFill>
                <a:latin typeface="Montserrat SemiBold"/>
                <a:cs typeface="Montserrat SemiBold"/>
              </a:rPr>
              <a:t>EXPERIENCE</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431384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a:t>
            </a:fld>
            <a:endParaRPr lang="nb-NO"/>
          </a:p>
        </p:txBody>
      </p:sp>
      <p:sp>
        <p:nvSpPr>
          <p:cNvPr id="5" name="Content Placeholder 2">
            <a:extLst>
              <a:ext uri="{FF2B5EF4-FFF2-40B4-BE49-F238E27FC236}">
                <a16:creationId xmlns="" xmlns:a16="http://schemas.microsoft.com/office/drawing/2014/main" id="{B8DFB500-212F-4EE2-8D2F-20F0EC896A01}"/>
              </a:ext>
            </a:extLst>
          </p:cNvPr>
          <p:cNvSpPr txBox="1">
            <a:spLocks/>
          </p:cNvSpPr>
          <p:nvPr/>
        </p:nvSpPr>
        <p:spPr>
          <a:xfrm>
            <a:off x="1657348" y="3120127"/>
            <a:ext cx="5829304"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b-NO" sz="4000" dirty="0">
                <a:solidFill>
                  <a:srgbClr val="FFFF00"/>
                </a:solidFill>
                <a:latin typeface="Montserrat SemiBold"/>
                <a:cs typeface="Montserrat SemiBold"/>
              </a:rPr>
              <a:t>IDENTITY</a:t>
            </a:r>
            <a:r>
              <a:rPr lang="nb-NO" sz="4000" dirty="0">
                <a:solidFill>
                  <a:schemeClr val="bg1"/>
                </a:solidFill>
                <a:latin typeface="Montserrat SemiBold"/>
                <a:cs typeface="Montserrat SemiBold"/>
              </a:rPr>
              <a:t> CRISIS</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4050200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4000" cy="617746"/>
          </a:xfrm>
        </p:spPr>
        <p:txBody>
          <a:bodyPr>
            <a:noAutofit/>
          </a:bodyPr>
          <a:lstStyle/>
          <a:p>
            <a:pPr marL="0" indent="0" algn="ctr">
              <a:buNone/>
            </a:pPr>
            <a:r>
              <a:rPr lang="nb-NO" sz="4000" dirty="0">
                <a:solidFill>
                  <a:schemeClr val="bg1"/>
                </a:solidFill>
                <a:latin typeface="Montserrat SemiBold"/>
                <a:cs typeface="Montserrat SemiBold"/>
              </a:rPr>
              <a:t>IS THERE LIFE BEYOND</a:t>
            </a:r>
            <a:br>
              <a:rPr lang="nb-NO" sz="4000" dirty="0">
                <a:solidFill>
                  <a:schemeClr val="bg1"/>
                </a:solidFill>
                <a:latin typeface="Montserrat SemiBold"/>
                <a:cs typeface="Montserrat SemiBold"/>
              </a:rPr>
            </a:br>
            <a:r>
              <a:rPr lang="nb-NO" sz="4000" dirty="0">
                <a:solidFill>
                  <a:srgbClr val="FFFF00"/>
                </a:solidFill>
                <a:latin typeface="Montserrat SemiBold"/>
                <a:cs typeface="Montserrat SemiBold"/>
              </a:rPr>
              <a:t>CRAFTSMANSHIP</a:t>
            </a:r>
            <a:r>
              <a:rPr lang="nb-NO" sz="4000" dirty="0">
                <a:solidFill>
                  <a:schemeClr val="bg1"/>
                </a:solidFill>
                <a:latin typeface="Montserrat SemiBold"/>
                <a:cs typeface="Montserrat SemiBold"/>
              </a:rPr>
              <a:t>?</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2027050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a:t>
            </a:fld>
            <a:endParaRPr lang="nb-NO"/>
          </a:p>
        </p:txBody>
      </p:sp>
      <p:sp>
        <p:nvSpPr>
          <p:cNvPr id="5" name="Content Placeholder 2">
            <a:extLst>
              <a:ext uri="{FF2B5EF4-FFF2-40B4-BE49-F238E27FC236}">
                <a16:creationId xmlns="" xmlns:a16="http://schemas.microsoft.com/office/drawing/2014/main" id="{B8DFB500-212F-4EE2-8D2F-20F0EC896A01}"/>
              </a:ext>
            </a:extLst>
          </p:cNvPr>
          <p:cNvSpPr txBox="1">
            <a:spLocks/>
          </p:cNvSpPr>
          <p:nvPr/>
        </p:nvSpPr>
        <p:spPr>
          <a:xfrm>
            <a:off x="1657348" y="3120127"/>
            <a:ext cx="5829304"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b-NO" sz="4000" dirty="0">
                <a:solidFill>
                  <a:srgbClr val="FFFF00"/>
                </a:solidFill>
                <a:latin typeface="Montserrat SemiBold"/>
                <a:cs typeface="Montserrat SemiBold"/>
              </a:rPr>
              <a:t>HELLO</a:t>
            </a:r>
          </a:p>
        </p:txBody>
      </p:sp>
    </p:spTree>
    <p:extLst>
      <p:ext uri="{BB962C8B-B14F-4D97-AF65-F5344CB8AC3E}">
        <p14:creationId xmlns:p14="http://schemas.microsoft.com/office/powerpoint/2010/main" val="3695862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1509623" y="2786400"/>
            <a:ext cx="6124754" cy="617746"/>
          </a:xfrm>
        </p:spPr>
        <p:txBody>
          <a:bodyPr>
            <a:noAutofit/>
          </a:bodyPr>
          <a:lstStyle/>
          <a:p>
            <a:pPr marL="0" indent="0" algn="ctr">
              <a:buNone/>
            </a:pPr>
            <a:r>
              <a:rPr lang="nb-NO" sz="4000" dirty="0">
                <a:solidFill>
                  <a:schemeClr val="bg1"/>
                </a:solidFill>
                <a:latin typeface="Montserrat SemiBold"/>
                <a:cs typeface="Montserrat SemiBold"/>
              </a:rPr>
              <a:t>WHAT IS </a:t>
            </a:r>
            <a:br>
              <a:rPr lang="nb-NO" sz="4000" dirty="0">
                <a:solidFill>
                  <a:schemeClr val="bg1"/>
                </a:solidFill>
                <a:latin typeface="Montserrat SemiBold"/>
                <a:cs typeface="Montserrat SemiBold"/>
              </a:rPr>
            </a:br>
            <a:r>
              <a:rPr lang="nb-NO" sz="4000" dirty="0">
                <a:solidFill>
                  <a:srgbClr val="FFFF00"/>
                </a:solidFill>
                <a:latin typeface="Montserrat SemiBold"/>
                <a:cs typeface="Montserrat SemiBold"/>
              </a:rPr>
              <a:t>A GOOD DEVELOPER</a:t>
            </a:r>
            <a:r>
              <a:rPr lang="nb-NO" sz="4000" dirty="0">
                <a:solidFill>
                  <a:schemeClr val="bg1"/>
                </a:solidFill>
                <a:latin typeface="Montserrat SemiBold"/>
                <a:cs typeface="Montserrat SemiBold"/>
              </a:rPr>
              <a:t>?</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1307167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1509623" y="2786400"/>
            <a:ext cx="6124754" cy="617746"/>
          </a:xfrm>
        </p:spPr>
        <p:txBody>
          <a:bodyPr>
            <a:noAutofit/>
          </a:bodyPr>
          <a:lstStyle/>
          <a:p>
            <a:pPr marL="0" indent="0" algn="ctr">
              <a:buNone/>
            </a:pPr>
            <a:r>
              <a:rPr lang="nb-NO" sz="4000" dirty="0">
                <a:solidFill>
                  <a:schemeClr val="bg1"/>
                </a:solidFill>
                <a:latin typeface="Montserrat SemiBold"/>
                <a:cs typeface="Montserrat SemiBold"/>
              </a:rPr>
              <a:t>AM I </a:t>
            </a:r>
            <a:br>
              <a:rPr lang="nb-NO" sz="4000" dirty="0">
                <a:solidFill>
                  <a:schemeClr val="bg1"/>
                </a:solidFill>
                <a:latin typeface="Montserrat SemiBold"/>
                <a:cs typeface="Montserrat SemiBold"/>
              </a:rPr>
            </a:br>
            <a:r>
              <a:rPr lang="nb-NO" sz="4000" dirty="0">
                <a:solidFill>
                  <a:srgbClr val="FFFF00"/>
                </a:solidFill>
                <a:latin typeface="Montserrat SemiBold"/>
                <a:cs typeface="Montserrat SemiBold"/>
              </a:rPr>
              <a:t>A GOOD DEVELOPER</a:t>
            </a:r>
            <a:r>
              <a:rPr lang="nb-NO" sz="4000" dirty="0">
                <a:solidFill>
                  <a:schemeClr val="bg1"/>
                </a:solidFill>
                <a:latin typeface="Montserrat SemiBold"/>
                <a:cs typeface="Montserrat SemiBold"/>
              </a:rPr>
              <a:t>?</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1697831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a:t>
            </a:fld>
            <a:endParaRPr lang="nb-NO"/>
          </a:p>
        </p:txBody>
      </p:sp>
      <p:pic>
        <p:nvPicPr>
          <p:cNvPr id="10" name="Picture 9" descr="good-eg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0900"/>
            <a:ext cx="9144000" cy="5148649"/>
          </a:xfrm>
          <a:prstGeom prst="rect">
            <a:avLst/>
          </a:prstGeom>
        </p:spPr>
      </p:pic>
    </p:spTree>
    <p:extLst>
      <p:ext uri="{BB962C8B-B14F-4D97-AF65-F5344CB8AC3E}">
        <p14:creationId xmlns:p14="http://schemas.microsoft.com/office/powerpoint/2010/main" val="4274647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1056015" y="2497294"/>
            <a:ext cx="7177177" cy="617746"/>
          </a:xfrm>
        </p:spPr>
        <p:txBody>
          <a:bodyPr>
            <a:noAutofit/>
          </a:bodyPr>
          <a:lstStyle/>
          <a:p>
            <a:pPr marL="0" indent="0" algn="ctr">
              <a:buNone/>
            </a:pPr>
            <a:r>
              <a:rPr lang="nb-NO" sz="4000" dirty="0">
                <a:solidFill>
                  <a:schemeClr val="bg1"/>
                </a:solidFill>
                <a:latin typeface="Montserrat SemiBold"/>
                <a:cs typeface="Montserrat SemiBold"/>
              </a:rPr>
              <a:t>SOFTWARE CRAFTSMANSHIP PROVIDES </a:t>
            </a:r>
            <a:r>
              <a:rPr lang="nb-NO" sz="4000" dirty="0">
                <a:solidFill>
                  <a:srgbClr val="FFFF00"/>
                </a:solidFill>
                <a:latin typeface="Montserrat SemiBold"/>
                <a:cs typeface="Montserrat SemiBold"/>
              </a:rPr>
              <a:t>ANSWERS </a:t>
            </a:r>
          </a:p>
        </p:txBody>
      </p:sp>
    </p:spTree>
    <p:extLst>
      <p:ext uri="{BB962C8B-B14F-4D97-AF65-F5344CB8AC3E}">
        <p14:creationId xmlns:p14="http://schemas.microsoft.com/office/powerpoint/2010/main" val="2076243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24</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1056015" y="2811254"/>
            <a:ext cx="7177177" cy="617746"/>
          </a:xfrm>
        </p:spPr>
        <p:txBody>
          <a:bodyPr>
            <a:noAutofit/>
          </a:bodyPr>
          <a:lstStyle/>
          <a:p>
            <a:pPr marL="0" indent="0" algn="ctr">
              <a:buNone/>
            </a:pPr>
            <a:r>
              <a:rPr lang="nb-NO" sz="4000" dirty="0">
                <a:solidFill>
                  <a:schemeClr val="bg1"/>
                </a:solidFill>
                <a:latin typeface="Montserrat SemiBold"/>
                <a:cs typeface="Montserrat SemiBold"/>
              </a:rPr>
              <a:t>WHAT IS </a:t>
            </a:r>
            <a:r>
              <a:rPr lang="nb-NO" sz="4000" dirty="0">
                <a:solidFill>
                  <a:srgbClr val="FFFF00"/>
                </a:solidFill>
                <a:latin typeface="Montserrat SemiBold"/>
                <a:cs typeface="Montserrat SemiBold"/>
              </a:rPr>
              <a:t>SOFTWARE CRAFTSMANSHIP</a:t>
            </a:r>
            <a:r>
              <a:rPr lang="nb-NO" sz="4000" dirty="0">
                <a:solidFill>
                  <a:schemeClr val="bg1"/>
                </a:solidFill>
                <a:latin typeface="Montserrat SemiBold"/>
                <a:cs typeface="Montserrat SemiBold"/>
              </a:rPr>
              <a:t>?</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992619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25</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4000" cy="617746"/>
          </a:xfrm>
        </p:spPr>
        <p:txBody>
          <a:bodyPr>
            <a:noAutofit/>
          </a:bodyPr>
          <a:lstStyle/>
          <a:p>
            <a:pPr marL="0" indent="0" algn="ctr">
              <a:buNone/>
            </a:pPr>
            <a:r>
              <a:rPr lang="nb-NO" sz="4000" dirty="0">
                <a:solidFill>
                  <a:schemeClr val="bg1"/>
                </a:solidFill>
                <a:latin typeface="Montserrat SemiBold"/>
                <a:cs typeface="Montserrat SemiBold"/>
              </a:rPr>
              <a:t>SOFTWARE CRAFTSMANSHIP IS</a:t>
            </a:r>
            <a:br>
              <a:rPr lang="nb-NO" sz="4000" dirty="0">
                <a:solidFill>
                  <a:schemeClr val="bg1"/>
                </a:solidFill>
                <a:latin typeface="Montserrat SemiBold"/>
                <a:cs typeface="Montserrat SemiBold"/>
              </a:rPr>
            </a:br>
            <a:r>
              <a:rPr lang="nb-NO" sz="4000" dirty="0">
                <a:solidFill>
                  <a:srgbClr val="FFFF00"/>
                </a:solidFill>
                <a:latin typeface="Montserrat SemiBold"/>
                <a:cs typeface="Montserrat SemiBold"/>
              </a:rPr>
              <a:t>A MEME</a:t>
            </a:r>
          </a:p>
        </p:txBody>
      </p:sp>
    </p:spTree>
    <p:extLst>
      <p:ext uri="{BB962C8B-B14F-4D97-AF65-F5344CB8AC3E}">
        <p14:creationId xmlns:p14="http://schemas.microsoft.com/office/powerpoint/2010/main" val="2805523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26</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4000" cy="617746"/>
          </a:xfrm>
        </p:spPr>
        <p:txBody>
          <a:bodyPr>
            <a:noAutofit/>
          </a:bodyPr>
          <a:lstStyle/>
          <a:p>
            <a:pPr marL="0" indent="0" algn="ctr">
              <a:buNone/>
            </a:pPr>
            <a:r>
              <a:rPr lang="nb-NO" sz="4000" dirty="0">
                <a:solidFill>
                  <a:schemeClr val="bg1"/>
                </a:solidFill>
                <a:latin typeface="Montserrat SemiBold"/>
                <a:cs typeface="Montserrat SemiBold"/>
              </a:rPr>
              <a:t>SOFTWARE CRAFTSMANSHIP IS </a:t>
            </a:r>
            <a:r>
              <a:rPr lang="nb-NO" sz="4000" dirty="0">
                <a:solidFill>
                  <a:srgbClr val="FFFF00"/>
                </a:solidFill>
                <a:latin typeface="Montserrat SemiBold"/>
                <a:cs typeface="Montserrat SemiBold"/>
              </a:rPr>
              <a:t>AN IDENTITY</a:t>
            </a:r>
          </a:p>
        </p:txBody>
      </p:sp>
    </p:spTree>
    <p:extLst>
      <p:ext uri="{BB962C8B-B14F-4D97-AF65-F5344CB8AC3E}">
        <p14:creationId xmlns:p14="http://schemas.microsoft.com/office/powerpoint/2010/main" val="1069492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27</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4000" cy="617746"/>
          </a:xfrm>
        </p:spPr>
        <p:txBody>
          <a:bodyPr>
            <a:noAutofit/>
          </a:bodyPr>
          <a:lstStyle/>
          <a:p>
            <a:pPr marL="0" indent="0" algn="ctr">
              <a:buNone/>
            </a:pPr>
            <a:r>
              <a:rPr lang="nb-NO" sz="4000" dirty="0">
                <a:solidFill>
                  <a:schemeClr val="bg1"/>
                </a:solidFill>
                <a:latin typeface="Montserrat SemiBold"/>
                <a:cs typeface="Montserrat SemiBold"/>
              </a:rPr>
              <a:t>SOFTWARE CRAFTSMANSHIP </a:t>
            </a:r>
            <a:r>
              <a:rPr lang="nb-NO" sz="4000">
                <a:solidFill>
                  <a:schemeClr val="bg1"/>
                </a:solidFill>
                <a:latin typeface="Montserrat SemiBold"/>
                <a:cs typeface="Montserrat SemiBold"/>
              </a:rPr>
              <a:t>IS </a:t>
            </a:r>
            <a:br>
              <a:rPr lang="nb-NO" sz="4000">
                <a:solidFill>
                  <a:schemeClr val="bg1"/>
                </a:solidFill>
                <a:latin typeface="Montserrat SemiBold"/>
                <a:cs typeface="Montserrat SemiBold"/>
              </a:rPr>
            </a:br>
            <a:r>
              <a:rPr lang="nb-NO" sz="4000">
                <a:solidFill>
                  <a:srgbClr val="FFFF00"/>
                </a:solidFill>
                <a:latin typeface="Montserrat SemiBold"/>
                <a:cs typeface="Montserrat SemiBold"/>
              </a:rPr>
              <a:t>A NARRATIVE ABOUT</a:t>
            </a:r>
            <a:br>
              <a:rPr lang="nb-NO" sz="4000">
                <a:solidFill>
                  <a:srgbClr val="FFFF00"/>
                </a:solidFill>
                <a:latin typeface="Montserrat SemiBold"/>
                <a:cs typeface="Montserrat SemiBold"/>
              </a:rPr>
            </a:br>
            <a:r>
              <a:rPr lang="nb-NO" sz="4000">
                <a:solidFill>
                  <a:srgbClr val="FFFF00"/>
                </a:solidFill>
                <a:latin typeface="Montserrat SemiBold"/>
                <a:cs typeface="Montserrat SemiBold"/>
              </a:rPr>
              <a:t>SOFTWARE DEVELOPMENT</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4068133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28</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3999" cy="617746"/>
          </a:xfrm>
        </p:spPr>
        <p:txBody>
          <a:bodyPr>
            <a:noAutofit/>
          </a:bodyPr>
          <a:lstStyle/>
          <a:p>
            <a:pPr marL="0" indent="0" algn="ctr">
              <a:buNone/>
            </a:pPr>
            <a:r>
              <a:rPr lang="nb-NO" sz="4000" dirty="0">
                <a:solidFill>
                  <a:schemeClr val="bg1"/>
                </a:solidFill>
                <a:latin typeface="Montserrat SemiBold"/>
                <a:cs typeface="Montserrat SemiBold"/>
              </a:rPr>
              <a:t>IT IS A NARRATIVE OF </a:t>
            </a:r>
            <a:br>
              <a:rPr lang="nb-NO" sz="4000" dirty="0">
                <a:solidFill>
                  <a:schemeClr val="bg1"/>
                </a:solidFill>
                <a:latin typeface="Montserrat SemiBold"/>
                <a:cs typeface="Montserrat SemiBold"/>
              </a:rPr>
            </a:br>
            <a:r>
              <a:rPr lang="nb-NO" sz="4000" dirty="0">
                <a:solidFill>
                  <a:srgbClr val="FFFF00"/>
                </a:solidFill>
                <a:latin typeface="Montserrat SemiBold"/>
                <a:cs typeface="Montserrat SemiBold"/>
              </a:rPr>
              <a:t>PRIDE </a:t>
            </a:r>
            <a:r>
              <a:rPr lang="nb-NO" sz="4000" dirty="0">
                <a:solidFill>
                  <a:schemeClr val="bg1"/>
                </a:solidFill>
                <a:latin typeface="Montserrat SemiBold"/>
                <a:cs typeface="Montserrat SemiBold"/>
              </a:rPr>
              <a:t>AND </a:t>
            </a:r>
            <a:r>
              <a:rPr lang="nb-NO" sz="4000" dirty="0">
                <a:solidFill>
                  <a:srgbClr val="FFFF00"/>
                </a:solidFill>
                <a:latin typeface="Montserrat SemiBold"/>
                <a:cs typeface="Montserrat SemiBold"/>
              </a:rPr>
              <a:t>PROFESSIONALISM</a:t>
            </a:r>
          </a:p>
        </p:txBody>
      </p:sp>
    </p:spTree>
    <p:extLst>
      <p:ext uri="{BB962C8B-B14F-4D97-AF65-F5344CB8AC3E}">
        <p14:creationId xmlns:p14="http://schemas.microsoft.com/office/powerpoint/2010/main" val="1095455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29</a:t>
            </a:fld>
            <a:endParaRPr lang="nb-NO"/>
          </a:p>
        </p:txBody>
      </p:sp>
      <p:sp>
        <p:nvSpPr>
          <p:cNvPr id="8" name="Content Placeholder 2">
            <a:extLst>
              <a:ext uri="{FF2B5EF4-FFF2-40B4-BE49-F238E27FC236}">
                <a16:creationId xmlns:a16="http://schemas.microsoft.com/office/drawing/2014/main" xmlns=""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smtClean="0">
                <a:solidFill>
                  <a:srgbClr val="FC00C9"/>
                </a:solidFill>
                <a:latin typeface="Montserrat SemiBold"/>
                <a:cs typeface="Montserrat SemiBold"/>
              </a:rPr>
              <a:t>&gt; </a:t>
            </a:r>
            <a:r>
              <a:rPr lang="nb-NO" sz="4000" dirty="0" smtClean="0">
                <a:solidFill>
                  <a:schemeClr val="bg1"/>
                </a:solidFill>
                <a:latin typeface="Montserrat SemiBold"/>
                <a:cs typeface="Montserrat SemiBold"/>
              </a:rPr>
              <a:t>THE CRAFTSMAN’S TALE </a:t>
            </a:r>
            <a:r>
              <a:rPr lang="nb-NO" sz="4000" dirty="0" smtClean="0">
                <a:solidFill>
                  <a:srgbClr val="FC00C9"/>
                </a:solidFill>
                <a:latin typeface="Montserrat SemiBold"/>
                <a:cs typeface="Montserrat SemiBold"/>
              </a:rPr>
              <a:t>&lt;</a:t>
            </a:r>
          </a:p>
        </p:txBody>
      </p:sp>
    </p:spTree>
    <p:extLst>
      <p:ext uri="{BB962C8B-B14F-4D97-AF65-F5344CB8AC3E}">
        <p14:creationId xmlns:p14="http://schemas.microsoft.com/office/powerpoint/2010/main" val="374801460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a:t>
            </a:fld>
            <a:endParaRPr lang="nb-NO"/>
          </a:p>
        </p:txBody>
      </p:sp>
      <p:sp>
        <p:nvSpPr>
          <p:cNvPr id="5" name="Content Placeholder 2">
            <a:extLst>
              <a:ext uri="{FF2B5EF4-FFF2-40B4-BE49-F238E27FC236}">
                <a16:creationId xmlns="" xmlns:a16="http://schemas.microsoft.com/office/drawing/2014/main" id="{B8DFB500-212F-4EE2-8D2F-20F0EC896A01}"/>
              </a:ext>
            </a:extLst>
          </p:cNvPr>
          <p:cNvSpPr txBox="1">
            <a:spLocks/>
          </p:cNvSpPr>
          <p:nvPr/>
        </p:nvSpPr>
        <p:spPr>
          <a:xfrm>
            <a:off x="1657348" y="3120127"/>
            <a:ext cx="5829304"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b-NO" sz="4000" dirty="0">
                <a:solidFill>
                  <a:schemeClr val="bg1"/>
                </a:solidFill>
                <a:latin typeface="Montserrat SemiBold"/>
                <a:cs typeface="Montserrat SemiBold"/>
              </a:rPr>
              <a:t>MY NAME IS EINAR</a:t>
            </a:r>
          </a:p>
        </p:txBody>
      </p:sp>
    </p:spTree>
    <p:extLst>
      <p:ext uri="{BB962C8B-B14F-4D97-AF65-F5344CB8AC3E}">
        <p14:creationId xmlns:p14="http://schemas.microsoft.com/office/powerpoint/2010/main" val="11115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30</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4000" cy="617746"/>
          </a:xfrm>
        </p:spPr>
        <p:txBody>
          <a:bodyPr>
            <a:noAutofit/>
          </a:bodyPr>
          <a:lstStyle/>
          <a:p>
            <a:pPr marL="0" indent="0" algn="ctr">
              <a:buNone/>
            </a:pPr>
            <a:r>
              <a:rPr lang="nb-NO" sz="4000" dirty="0">
                <a:solidFill>
                  <a:schemeClr val="bg1"/>
                </a:solidFill>
                <a:latin typeface="Montserrat SemiBold"/>
                <a:cs typeface="Montserrat SemiBold"/>
              </a:rPr>
              <a:t>IT IS A </a:t>
            </a:r>
            <a:r>
              <a:rPr lang="nb-NO" sz="4000" dirty="0" smtClean="0">
                <a:solidFill>
                  <a:schemeClr val="bg1"/>
                </a:solidFill>
                <a:latin typeface="Montserrat SemiBold"/>
                <a:cs typeface="Montserrat SemiBold"/>
              </a:rPr>
              <a:t>STORY OF </a:t>
            </a:r>
            <a:r>
              <a:rPr lang="nb-NO" sz="4000" dirty="0">
                <a:solidFill>
                  <a:schemeClr val="bg1"/>
                </a:solidFill>
                <a:latin typeface="Montserrat SemiBold"/>
                <a:cs typeface="Montserrat SemiBold"/>
              </a:rPr>
              <a:t/>
            </a:r>
            <a:br>
              <a:rPr lang="nb-NO" sz="4000" dirty="0">
                <a:solidFill>
                  <a:schemeClr val="bg1"/>
                </a:solidFill>
                <a:latin typeface="Montserrat SemiBold"/>
                <a:cs typeface="Montserrat SemiBold"/>
              </a:rPr>
            </a:br>
            <a:r>
              <a:rPr lang="nb-NO" sz="4000" dirty="0">
                <a:solidFill>
                  <a:srgbClr val="FFFF00"/>
                </a:solidFill>
                <a:latin typeface="Montserrat SemiBold"/>
                <a:cs typeface="Montserrat SemiBold"/>
              </a:rPr>
              <a:t>HEROES</a:t>
            </a:r>
            <a:r>
              <a:rPr lang="nb-NO" sz="4000" dirty="0">
                <a:solidFill>
                  <a:schemeClr val="bg1"/>
                </a:solidFill>
                <a:latin typeface="Montserrat SemiBold"/>
                <a:cs typeface="Montserrat SemiBold"/>
              </a:rPr>
              <a:t> AND </a:t>
            </a:r>
            <a:r>
              <a:rPr lang="nb-NO" sz="4000" dirty="0">
                <a:solidFill>
                  <a:srgbClr val="FFFF00"/>
                </a:solidFill>
                <a:latin typeface="Montserrat SemiBold"/>
                <a:cs typeface="Montserrat SemiBold"/>
              </a:rPr>
              <a:t>ADVERSARIES</a:t>
            </a:r>
          </a:p>
        </p:txBody>
      </p:sp>
    </p:spTree>
    <p:extLst>
      <p:ext uri="{BB962C8B-B14F-4D97-AF65-F5344CB8AC3E}">
        <p14:creationId xmlns:p14="http://schemas.microsoft.com/office/powerpoint/2010/main" val="2366877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31</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4000" cy="617746"/>
          </a:xfrm>
        </p:spPr>
        <p:txBody>
          <a:bodyPr>
            <a:noAutofit/>
          </a:bodyPr>
          <a:lstStyle/>
          <a:p>
            <a:pPr marL="0" indent="0" algn="ctr">
              <a:buNone/>
            </a:pPr>
            <a:r>
              <a:rPr lang="nb-NO" sz="4000" dirty="0">
                <a:solidFill>
                  <a:schemeClr val="bg1"/>
                </a:solidFill>
                <a:latin typeface="Montserrat SemiBold"/>
                <a:cs typeface="Montserrat SemiBold"/>
              </a:rPr>
              <a:t>WHO IS THE </a:t>
            </a:r>
            <a:r>
              <a:rPr lang="nb-NO" sz="4000" dirty="0">
                <a:solidFill>
                  <a:srgbClr val="FFFF00"/>
                </a:solidFill>
                <a:latin typeface="Montserrat SemiBold"/>
                <a:cs typeface="Montserrat SemiBold"/>
              </a:rPr>
              <a:t>HERO</a:t>
            </a:r>
            <a:r>
              <a:rPr lang="nb-NO" sz="4000" dirty="0">
                <a:solidFill>
                  <a:schemeClr val="bg1"/>
                </a:solidFill>
                <a:latin typeface="Montserrat SemiBold"/>
                <a:cs typeface="Montserrat SemiBold"/>
              </a:rPr>
              <a:t> OF</a:t>
            </a:r>
            <a:br>
              <a:rPr lang="nb-NO" sz="4000" dirty="0">
                <a:solidFill>
                  <a:schemeClr val="bg1"/>
                </a:solidFill>
                <a:latin typeface="Montserrat SemiBold"/>
                <a:cs typeface="Montserrat SemiBold"/>
              </a:rPr>
            </a:br>
            <a:r>
              <a:rPr lang="nb-NO" sz="4000" dirty="0">
                <a:solidFill>
                  <a:schemeClr val="bg1"/>
                </a:solidFill>
                <a:latin typeface="Montserrat SemiBold"/>
                <a:cs typeface="Montserrat SemiBold"/>
              </a:rPr>
              <a:t>SOFTWARE DEVELOPMENT?</a:t>
            </a:r>
          </a:p>
        </p:txBody>
      </p:sp>
    </p:spTree>
    <p:extLst>
      <p:ext uri="{BB962C8B-B14F-4D97-AF65-F5344CB8AC3E}">
        <p14:creationId xmlns:p14="http://schemas.microsoft.com/office/powerpoint/2010/main" val="2345292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32</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1161855" y="2786400"/>
            <a:ext cx="6821661" cy="617746"/>
          </a:xfrm>
        </p:spPr>
        <p:txBody>
          <a:bodyPr>
            <a:noAutofit/>
          </a:bodyPr>
          <a:lstStyle/>
          <a:p>
            <a:pPr marL="0" indent="0" algn="ctr">
              <a:buNone/>
            </a:pPr>
            <a:r>
              <a:rPr lang="nb-NO" sz="4000" dirty="0">
                <a:solidFill>
                  <a:srgbClr val="FFFF00"/>
                </a:solidFill>
                <a:latin typeface="Montserrat SemiBold"/>
                <a:cs typeface="Montserrat SemiBold"/>
              </a:rPr>
              <a:t>THE PROGRAMMER</a:t>
            </a:r>
            <a:br>
              <a:rPr lang="nb-NO" sz="4000" dirty="0">
                <a:solidFill>
                  <a:srgbClr val="FFFF00"/>
                </a:solidFill>
                <a:latin typeface="Montserrat SemiBold"/>
                <a:cs typeface="Montserrat SemiBold"/>
              </a:rPr>
            </a:br>
            <a:r>
              <a:rPr lang="nb-NO" sz="4000" dirty="0">
                <a:solidFill>
                  <a:schemeClr val="bg1"/>
                </a:solidFill>
                <a:latin typeface="Montserrat SemiBold"/>
                <a:cs typeface="Montserrat SemiBold"/>
              </a:rPr>
              <a:t>OF COURSE!</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2935588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33</a:t>
            </a:fld>
            <a:endParaRPr lang="nb-NO"/>
          </a:p>
        </p:txBody>
      </p:sp>
      <p:pic>
        <p:nvPicPr>
          <p:cNvPr id="7" name="Picture 6" descr="personagens-games-png-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0"/>
            <a:ext cx="4560805" cy="6858000"/>
          </a:xfrm>
          <a:prstGeom prst="rect">
            <a:avLst/>
          </a:prstGeom>
        </p:spPr>
      </p:pic>
      <p:sp>
        <p:nvSpPr>
          <p:cNvPr id="5"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1161855" y="2786400"/>
            <a:ext cx="6821661" cy="617746"/>
          </a:xfrm>
        </p:spPr>
        <p:txBody>
          <a:bodyPr>
            <a:noAutofit/>
          </a:bodyPr>
          <a:lstStyle/>
          <a:p>
            <a:pPr marL="0" indent="0" algn="ctr">
              <a:buNone/>
            </a:pPr>
            <a:r>
              <a:rPr lang="nb-NO" sz="4000" dirty="0">
                <a:solidFill>
                  <a:schemeClr val="bg1"/>
                </a:solidFill>
                <a:latin typeface="Montserrat SemiBold"/>
                <a:cs typeface="Montserrat SemiBold"/>
              </a:rPr>
              <a:t>PRAGMATIC GOOD </a:t>
            </a:r>
            <a:r>
              <a:rPr lang="nb-NO" sz="4000" dirty="0">
                <a:solidFill>
                  <a:srgbClr val="FFFF00"/>
                </a:solidFill>
                <a:latin typeface="Montserrat SemiBold"/>
                <a:cs typeface="Montserrat SemiBold"/>
              </a:rPr>
              <a:t>SOFTWARE CRAFTSMAN</a:t>
            </a:r>
          </a:p>
        </p:txBody>
      </p:sp>
    </p:spTree>
    <p:extLst>
      <p:ext uri="{BB962C8B-B14F-4D97-AF65-F5344CB8AC3E}">
        <p14:creationId xmlns:p14="http://schemas.microsoft.com/office/powerpoint/2010/main" val="4199366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34</a:t>
            </a:fld>
            <a:endParaRPr lang="nb-NO"/>
          </a:p>
        </p:txBody>
      </p:sp>
      <p:sp>
        <p:nvSpPr>
          <p:cNvPr id="5" name="Content Placeholder 2">
            <a:extLst>
              <a:ext uri="{FF2B5EF4-FFF2-40B4-BE49-F238E27FC236}">
                <a16:creationId xmlns="" xmlns:a16="http://schemas.microsoft.com/office/drawing/2014/main" id="{B8DFB500-212F-4EE2-8D2F-20F0EC896A01}"/>
              </a:ext>
            </a:extLst>
          </p:cNvPr>
          <p:cNvSpPr txBox="1">
            <a:spLocks/>
          </p:cNvSpPr>
          <p:nvPr/>
        </p:nvSpPr>
        <p:spPr>
          <a:xfrm>
            <a:off x="0" y="3120127"/>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b-NO" sz="4000" dirty="0">
                <a:solidFill>
                  <a:schemeClr val="bg1"/>
                </a:solidFill>
                <a:latin typeface="Montserrat SemiBold"/>
                <a:cs typeface="Montserrat SemiBold"/>
              </a:rPr>
              <a:t>MASTERY OF </a:t>
            </a:r>
            <a:r>
              <a:rPr lang="nb-NO" sz="4000" dirty="0">
                <a:solidFill>
                  <a:srgbClr val="FFFF00"/>
                </a:solidFill>
                <a:latin typeface="Montserrat SemiBold"/>
                <a:cs typeface="Montserrat SemiBold"/>
              </a:rPr>
              <a:t>THE CRAFT</a:t>
            </a:r>
          </a:p>
        </p:txBody>
      </p:sp>
    </p:spTree>
    <p:extLst>
      <p:ext uri="{BB962C8B-B14F-4D97-AF65-F5344CB8AC3E}">
        <p14:creationId xmlns:p14="http://schemas.microsoft.com/office/powerpoint/2010/main" val="652167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35</a:t>
            </a:fld>
            <a:endParaRPr lang="nb-NO"/>
          </a:p>
        </p:txBody>
      </p:sp>
      <p:sp>
        <p:nvSpPr>
          <p:cNvPr id="5" name="Content Placeholder 2">
            <a:extLst>
              <a:ext uri="{FF2B5EF4-FFF2-40B4-BE49-F238E27FC236}">
                <a16:creationId xmlns="" xmlns:a16="http://schemas.microsoft.com/office/drawing/2014/main" id="{B8DFB500-212F-4EE2-8D2F-20F0EC896A01}"/>
              </a:ext>
            </a:extLst>
          </p:cNvPr>
          <p:cNvSpPr txBox="1">
            <a:spLocks/>
          </p:cNvSpPr>
          <p:nvPr/>
        </p:nvSpPr>
        <p:spPr>
          <a:xfrm>
            <a:off x="0" y="3120127"/>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b-NO" sz="4000" dirty="0">
                <a:solidFill>
                  <a:schemeClr val="bg1"/>
                </a:solidFill>
                <a:latin typeface="Montserrat SemiBold"/>
                <a:cs typeface="Montserrat SemiBold"/>
              </a:rPr>
              <a:t>TECHNICAL </a:t>
            </a:r>
            <a:r>
              <a:rPr lang="nb-NO" sz="4000" dirty="0">
                <a:solidFill>
                  <a:srgbClr val="FFFF00"/>
                </a:solidFill>
                <a:latin typeface="Montserrat SemiBold"/>
                <a:cs typeface="Montserrat SemiBold"/>
              </a:rPr>
              <a:t>EXCELLENCE</a:t>
            </a:r>
          </a:p>
        </p:txBody>
      </p:sp>
    </p:spTree>
    <p:extLst>
      <p:ext uri="{BB962C8B-B14F-4D97-AF65-F5344CB8AC3E}">
        <p14:creationId xmlns:p14="http://schemas.microsoft.com/office/powerpoint/2010/main" val="2098797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36</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3999" cy="617746"/>
          </a:xfrm>
        </p:spPr>
        <p:txBody>
          <a:bodyPr>
            <a:noAutofit/>
          </a:bodyPr>
          <a:lstStyle/>
          <a:p>
            <a:pPr marL="0" indent="0" algn="ctr">
              <a:buNone/>
            </a:pPr>
            <a:r>
              <a:rPr lang="nb-NO" sz="4000" dirty="0">
                <a:solidFill>
                  <a:srgbClr val="FFFF00"/>
                </a:solidFill>
                <a:latin typeface="Montserrat SemiBold"/>
                <a:cs typeface="Montserrat SemiBold"/>
              </a:rPr>
              <a:t>DISCIPLINE</a:t>
            </a:r>
            <a:r>
              <a:rPr lang="nb-NO" sz="4000" dirty="0">
                <a:solidFill>
                  <a:schemeClr val="bg1"/>
                </a:solidFill>
                <a:latin typeface="Montserrat SemiBold"/>
                <a:cs typeface="Montserrat SemiBold"/>
              </a:rPr>
              <a:t> </a:t>
            </a:r>
            <a:br>
              <a:rPr lang="nb-NO" sz="4000" dirty="0">
                <a:solidFill>
                  <a:schemeClr val="bg1"/>
                </a:solidFill>
                <a:latin typeface="Montserrat SemiBold"/>
                <a:cs typeface="Montserrat SemiBold"/>
              </a:rPr>
            </a:br>
            <a:r>
              <a:rPr lang="nb-NO" sz="4000" dirty="0">
                <a:solidFill>
                  <a:schemeClr val="bg1"/>
                </a:solidFill>
                <a:latin typeface="Montserrat SemiBold"/>
                <a:cs typeface="Montserrat SemiBold"/>
              </a:rPr>
              <a:t>CAN FIX SOFTWARE</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743205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37</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3999" cy="617746"/>
          </a:xfrm>
        </p:spPr>
        <p:txBody>
          <a:bodyPr>
            <a:noAutofit/>
          </a:bodyPr>
          <a:lstStyle/>
          <a:p>
            <a:pPr marL="0" indent="0" algn="ctr">
              <a:buNone/>
            </a:pPr>
            <a:r>
              <a:rPr lang="nb-NO" sz="4000" dirty="0">
                <a:solidFill>
                  <a:srgbClr val="FFFF00"/>
                </a:solidFill>
                <a:latin typeface="Montserrat SemiBold"/>
                <a:cs typeface="Montserrat SemiBold"/>
              </a:rPr>
              <a:t>BEST PRACTICES</a:t>
            </a:r>
            <a:r>
              <a:rPr lang="nb-NO" sz="4000" dirty="0">
                <a:solidFill>
                  <a:schemeClr val="bg1"/>
                </a:solidFill>
                <a:latin typeface="Montserrat SemiBold"/>
                <a:cs typeface="Montserrat SemiBold"/>
              </a:rPr>
              <a:t/>
            </a:r>
            <a:br>
              <a:rPr lang="nb-NO" sz="4000" dirty="0">
                <a:solidFill>
                  <a:schemeClr val="bg1"/>
                </a:solidFill>
                <a:latin typeface="Montserrat SemiBold"/>
                <a:cs typeface="Montserrat SemiBold"/>
              </a:rPr>
            </a:br>
            <a:r>
              <a:rPr lang="nb-NO" sz="4000" dirty="0">
                <a:solidFill>
                  <a:schemeClr val="bg1"/>
                </a:solidFill>
                <a:latin typeface="Montserrat SemiBold"/>
                <a:cs typeface="Montserrat SemiBold"/>
              </a:rPr>
              <a:t>CAN FIX SOFTWARE</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3532920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38</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3999" cy="617746"/>
          </a:xfrm>
        </p:spPr>
        <p:txBody>
          <a:bodyPr>
            <a:noAutofit/>
          </a:bodyPr>
          <a:lstStyle/>
          <a:p>
            <a:pPr marL="0" indent="0" algn="ctr">
              <a:buNone/>
            </a:pPr>
            <a:r>
              <a:rPr lang="nb-NO" sz="4000" dirty="0">
                <a:solidFill>
                  <a:srgbClr val="FFFF00"/>
                </a:solidFill>
                <a:latin typeface="Montserrat SemiBold"/>
                <a:cs typeface="Montserrat SemiBold"/>
              </a:rPr>
              <a:t>VIRTUE</a:t>
            </a:r>
            <a:r>
              <a:rPr lang="nb-NO" sz="4000" dirty="0">
                <a:solidFill>
                  <a:schemeClr val="bg1"/>
                </a:solidFill>
                <a:latin typeface="Montserrat SemiBold"/>
                <a:cs typeface="Montserrat SemiBold"/>
              </a:rPr>
              <a:t/>
            </a:r>
            <a:br>
              <a:rPr lang="nb-NO" sz="4000" dirty="0">
                <a:solidFill>
                  <a:schemeClr val="bg1"/>
                </a:solidFill>
                <a:latin typeface="Montserrat SemiBold"/>
                <a:cs typeface="Montserrat SemiBold"/>
              </a:rPr>
            </a:br>
            <a:r>
              <a:rPr lang="nb-NO" sz="4000" dirty="0">
                <a:solidFill>
                  <a:schemeClr val="bg1"/>
                </a:solidFill>
                <a:latin typeface="Montserrat SemiBold"/>
                <a:cs typeface="Montserrat SemiBold"/>
              </a:rPr>
              <a:t>CAN FIX SOFTWARE</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3585697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39</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3999" cy="617746"/>
          </a:xfrm>
        </p:spPr>
        <p:txBody>
          <a:bodyPr>
            <a:noAutofit/>
          </a:bodyPr>
          <a:lstStyle/>
          <a:p>
            <a:pPr marL="0" indent="0" algn="ctr">
              <a:buNone/>
            </a:pPr>
            <a:r>
              <a:rPr lang="nb-NO" sz="4000" dirty="0">
                <a:solidFill>
                  <a:schemeClr val="bg1"/>
                </a:solidFill>
                <a:latin typeface="Montserrat SemiBold"/>
                <a:cs typeface="Montserrat SemiBold"/>
              </a:rPr>
              <a:t>I CAN SLAY </a:t>
            </a:r>
            <a:r>
              <a:rPr lang="nb-NO" sz="4000" dirty="0">
                <a:solidFill>
                  <a:srgbClr val="FFFF00"/>
                </a:solidFill>
                <a:latin typeface="Montserrat SemiBold"/>
                <a:cs typeface="Montserrat SemiBold"/>
              </a:rPr>
              <a:t>THE DRAGON</a:t>
            </a:r>
            <a:r>
              <a:rPr lang="nb-NO" sz="4000" dirty="0">
                <a:solidFill>
                  <a:schemeClr val="bg1"/>
                </a:solidFill>
                <a:latin typeface="Montserrat SemiBold"/>
                <a:cs typeface="Montserrat SemiBold"/>
              </a:rPr>
              <a:t>!</a:t>
            </a:r>
          </a:p>
        </p:txBody>
      </p:sp>
    </p:spTree>
    <p:extLst>
      <p:ext uri="{BB962C8B-B14F-4D97-AF65-F5344CB8AC3E}">
        <p14:creationId xmlns:p14="http://schemas.microsoft.com/office/powerpoint/2010/main" val="1181911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4000" cy="617746"/>
          </a:xfrm>
        </p:spPr>
        <p:txBody>
          <a:bodyPr>
            <a:noAutofit/>
          </a:bodyPr>
          <a:lstStyle/>
          <a:p>
            <a:pPr marL="0" indent="0" algn="ctr">
              <a:buNone/>
            </a:pPr>
            <a:r>
              <a:rPr lang="nb-NO" sz="4000" dirty="0">
                <a:solidFill>
                  <a:schemeClr val="bg1"/>
                </a:solidFill>
                <a:latin typeface="Montserrat SemiBold"/>
                <a:cs typeface="Montserrat SemiBold"/>
              </a:rPr>
              <a:t>I AM NOT A </a:t>
            </a:r>
            <a:br>
              <a:rPr lang="nb-NO" sz="4000" dirty="0">
                <a:solidFill>
                  <a:schemeClr val="bg1"/>
                </a:solidFill>
                <a:latin typeface="Montserrat SemiBold"/>
                <a:cs typeface="Montserrat SemiBold"/>
              </a:rPr>
            </a:br>
            <a:r>
              <a:rPr lang="nb-NO" sz="4000" dirty="0">
                <a:solidFill>
                  <a:srgbClr val="FFFF00"/>
                </a:solidFill>
                <a:latin typeface="Montserrat SemiBold"/>
                <a:cs typeface="Montserrat SemiBold"/>
              </a:rPr>
              <a:t>SOFTWARE CRAFTSMAN</a:t>
            </a:r>
          </a:p>
        </p:txBody>
      </p:sp>
    </p:spTree>
    <p:extLst>
      <p:ext uri="{BB962C8B-B14F-4D97-AF65-F5344CB8AC3E}">
        <p14:creationId xmlns:p14="http://schemas.microsoft.com/office/powerpoint/2010/main" val="22360095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40</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3999" cy="617746"/>
          </a:xfrm>
        </p:spPr>
        <p:txBody>
          <a:bodyPr>
            <a:noAutofit/>
          </a:bodyPr>
          <a:lstStyle/>
          <a:p>
            <a:pPr marL="0" indent="0" algn="ctr">
              <a:buNone/>
            </a:pPr>
            <a:r>
              <a:rPr lang="nb-NO" sz="4000" dirty="0">
                <a:solidFill>
                  <a:schemeClr val="bg1"/>
                </a:solidFill>
                <a:latin typeface="Montserrat SemiBold"/>
                <a:cs typeface="Montserrat SemiBold"/>
              </a:rPr>
              <a:t>IF I’M </a:t>
            </a:r>
            <a:r>
              <a:rPr lang="nb-NO" sz="4000" dirty="0">
                <a:solidFill>
                  <a:srgbClr val="FFFF00"/>
                </a:solidFill>
                <a:latin typeface="Montserrat SemiBold"/>
                <a:cs typeface="Montserrat SemiBold"/>
              </a:rPr>
              <a:t>HIGH LEVEL ENOUGH </a:t>
            </a:r>
            <a:r>
              <a:rPr lang="nb-NO" sz="4000" dirty="0">
                <a:solidFill>
                  <a:schemeClr val="bg1"/>
                </a:solidFill>
                <a:latin typeface="Montserrat SemiBold"/>
                <a:cs typeface="Montserrat SemiBold"/>
              </a:rPr>
              <a:t/>
            </a:r>
            <a:br>
              <a:rPr lang="nb-NO" sz="4000" dirty="0">
                <a:solidFill>
                  <a:schemeClr val="bg1"/>
                </a:solidFill>
                <a:latin typeface="Montserrat SemiBold"/>
                <a:cs typeface="Montserrat SemiBold"/>
              </a:rPr>
            </a:br>
            <a:r>
              <a:rPr lang="nb-NO" sz="4000" dirty="0">
                <a:solidFill>
                  <a:schemeClr val="bg1"/>
                </a:solidFill>
                <a:latin typeface="Montserrat SemiBold"/>
                <a:cs typeface="Montserrat SemiBold"/>
              </a:rPr>
              <a:t>THE SOFTWARE WILL BE GREAT</a:t>
            </a:r>
          </a:p>
        </p:txBody>
      </p:sp>
    </p:spTree>
    <p:extLst>
      <p:ext uri="{BB962C8B-B14F-4D97-AF65-F5344CB8AC3E}">
        <p14:creationId xmlns:p14="http://schemas.microsoft.com/office/powerpoint/2010/main" val="35507878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41</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3999" cy="617746"/>
          </a:xfrm>
        </p:spPr>
        <p:txBody>
          <a:bodyPr>
            <a:noAutofit/>
          </a:bodyPr>
          <a:lstStyle/>
          <a:p>
            <a:pPr marL="0" indent="0" algn="ctr">
              <a:buNone/>
            </a:pPr>
            <a:r>
              <a:rPr lang="nb-NO" sz="4000" dirty="0">
                <a:solidFill>
                  <a:schemeClr val="bg1"/>
                </a:solidFill>
                <a:latin typeface="Montserrat SemiBold"/>
                <a:cs typeface="Montserrat SemiBold"/>
              </a:rPr>
              <a:t>IF THE SOFTWARE IS BROKEN</a:t>
            </a:r>
            <a:br>
              <a:rPr lang="nb-NO" sz="4000" dirty="0">
                <a:solidFill>
                  <a:schemeClr val="bg1"/>
                </a:solidFill>
                <a:latin typeface="Montserrat SemiBold"/>
                <a:cs typeface="Montserrat SemiBold"/>
              </a:rPr>
            </a:br>
            <a:r>
              <a:rPr lang="nb-NO" sz="4000" dirty="0">
                <a:solidFill>
                  <a:srgbClr val="FFFF00"/>
                </a:solidFill>
                <a:latin typeface="Montserrat SemiBold"/>
                <a:cs typeface="Montserrat SemiBold"/>
              </a:rPr>
              <a:t>IT IS MY FAULT</a:t>
            </a:r>
          </a:p>
        </p:txBody>
      </p:sp>
    </p:spTree>
    <p:extLst>
      <p:ext uri="{BB962C8B-B14F-4D97-AF65-F5344CB8AC3E}">
        <p14:creationId xmlns:p14="http://schemas.microsoft.com/office/powerpoint/2010/main" val="9719433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42</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3999" cy="617746"/>
          </a:xfrm>
        </p:spPr>
        <p:txBody>
          <a:bodyPr>
            <a:noAutofit/>
          </a:bodyPr>
          <a:lstStyle/>
          <a:p>
            <a:pPr marL="0" indent="0" algn="ctr">
              <a:buNone/>
            </a:pPr>
            <a:r>
              <a:rPr lang="nb-NO" sz="4000" dirty="0">
                <a:solidFill>
                  <a:schemeClr val="bg1"/>
                </a:solidFill>
                <a:latin typeface="Montserrat SemiBold"/>
                <a:cs typeface="Montserrat SemiBold"/>
              </a:rPr>
              <a:t>WRONG</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2321045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43</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3999" cy="617746"/>
          </a:xfrm>
        </p:spPr>
        <p:txBody>
          <a:bodyPr>
            <a:noAutofit/>
          </a:bodyPr>
          <a:lstStyle/>
          <a:p>
            <a:pPr marL="0" indent="0" algn="ctr">
              <a:buNone/>
            </a:pPr>
            <a:r>
              <a:rPr lang="nb-NO" sz="4000" dirty="0">
                <a:solidFill>
                  <a:schemeClr val="bg1"/>
                </a:solidFill>
                <a:latin typeface="Montserrat SemiBold"/>
                <a:cs typeface="Montserrat SemiBold"/>
              </a:rPr>
              <a:t>DANGEROUS</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2419632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44</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3999" cy="617746"/>
          </a:xfrm>
        </p:spPr>
        <p:txBody>
          <a:bodyPr>
            <a:noAutofit/>
          </a:bodyPr>
          <a:lstStyle/>
          <a:p>
            <a:pPr marL="0" indent="0" algn="ctr">
              <a:buNone/>
            </a:pPr>
            <a:r>
              <a:rPr lang="nb-NO" sz="4000" dirty="0">
                <a:solidFill>
                  <a:schemeClr val="bg1"/>
                </a:solidFill>
                <a:latin typeface="Montserrat SemiBold"/>
                <a:cs typeface="Montserrat SemiBold"/>
              </a:rPr>
              <a:t>WHY?</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31734345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45</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a:solidFill>
                  <a:schemeClr val="bg1"/>
                </a:solidFill>
                <a:latin typeface="Montserrat SemiBold"/>
                <a:cs typeface="Montserrat SemiBold"/>
              </a:rPr>
              <a:t>WHO MAKES SOFTWARE?</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1454793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46</a:t>
            </a:fld>
            <a:endParaRPr lang="nb-NO"/>
          </a:p>
        </p:txBody>
      </p:sp>
      <p:pic>
        <p:nvPicPr>
          <p:cNvPr id="10" name="Plassholder for innhold 9">
            <a:extLst>
              <a:ext uri="{FF2B5EF4-FFF2-40B4-BE49-F238E27FC236}">
                <a16:creationId xmlns="" xmlns:a16="http://schemas.microsoft.com/office/drawing/2014/main" id="{4A3B9998-C4ED-44F1-B531-EFBDF49B7B8A}"/>
              </a:ext>
            </a:extLst>
          </p:cNvPr>
          <p:cNvPicPr>
            <a:picLocks noGrp="1" noChangeAspect="1"/>
          </p:cNvPicPr>
          <p:nvPr>
            <p:ph idx="1"/>
          </p:nvPr>
        </p:nvPicPr>
        <p:blipFill>
          <a:blip r:embed="rId3"/>
          <a:stretch>
            <a:fillRect/>
          </a:stretch>
        </p:blipFill>
        <p:spPr>
          <a:xfrm>
            <a:off x="2290070" y="1166018"/>
            <a:ext cx="4563859" cy="4525963"/>
          </a:xfrm>
        </p:spPr>
      </p:pic>
    </p:spTree>
    <p:extLst>
      <p:ext uri="{BB962C8B-B14F-4D97-AF65-F5344CB8AC3E}">
        <p14:creationId xmlns:p14="http://schemas.microsoft.com/office/powerpoint/2010/main" val="808985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47</a:t>
            </a:fld>
            <a:endParaRPr lang="nb-NO"/>
          </a:p>
        </p:txBody>
      </p:sp>
      <p:pic>
        <p:nvPicPr>
          <p:cNvPr id="12" name="Bilde 11">
            <a:extLst>
              <a:ext uri="{FF2B5EF4-FFF2-40B4-BE49-F238E27FC236}">
                <a16:creationId xmlns="" xmlns:a16="http://schemas.microsoft.com/office/drawing/2014/main" id="{676FCA1F-6F7B-493F-B62A-23E6647AD726}"/>
              </a:ext>
            </a:extLst>
          </p:cNvPr>
          <p:cNvPicPr>
            <a:picLocks noChangeAspect="1"/>
          </p:cNvPicPr>
          <p:nvPr/>
        </p:nvPicPr>
        <p:blipFill>
          <a:blip r:embed="rId3"/>
          <a:stretch>
            <a:fillRect/>
          </a:stretch>
        </p:blipFill>
        <p:spPr>
          <a:xfrm>
            <a:off x="1886504" y="196428"/>
            <a:ext cx="6793392" cy="5736848"/>
          </a:xfrm>
          <a:prstGeom prst="rect">
            <a:avLst/>
          </a:prstGeom>
        </p:spPr>
      </p:pic>
    </p:spTree>
    <p:extLst>
      <p:ext uri="{BB962C8B-B14F-4D97-AF65-F5344CB8AC3E}">
        <p14:creationId xmlns:p14="http://schemas.microsoft.com/office/powerpoint/2010/main" val="10473944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48</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4000" cy="617746"/>
          </a:xfrm>
        </p:spPr>
        <p:txBody>
          <a:bodyPr>
            <a:noAutofit/>
          </a:bodyPr>
          <a:lstStyle/>
          <a:p>
            <a:pPr marL="0" indent="0" algn="ctr">
              <a:buNone/>
            </a:pPr>
            <a:r>
              <a:rPr lang="nb-NO" sz="4000" dirty="0">
                <a:solidFill>
                  <a:srgbClr val="FFFF00"/>
                </a:solidFill>
                <a:latin typeface="Montserrat SemiBold"/>
                <a:cs typeface="Montserrat SemiBold"/>
              </a:rPr>
              <a:t>ORGANIZATIONS</a:t>
            </a:r>
            <a:r>
              <a:rPr lang="nb-NO" sz="4000" dirty="0">
                <a:solidFill>
                  <a:schemeClr val="bg1"/>
                </a:solidFill>
                <a:latin typeface="Montserrat SemiBold"/>
                <a:cs typeface="Montserrat SemiBold"/>
              </a:rPr>
              <a:t/>
            </a:r>
            <a:br>
              <a:rPr lang="nb-NO" sz="4000" dirty="0">
                <a:solidFill>
                  <a:schemeClr val="bg1"/>
                </a:solidFill>
                <a:latin typeface="Montserrat SemiBold"/>
                <a:cs typeface="Montserrat SemiBold"/>
              </a:rPr>
            </a:br>
            <a:r>
              <a:rPr lang="nb-NO" sz="4000" dirty="0">
                <a:solidFill>
                  <a:schemeClr val="bg1"/>
                </a:solidFill>
                <a:latin typeface="Montserrat SemiBold"/>
                <a:cs typeface="Montserrat SemiBold"/>
              </a:rPr>
              <a:t>MAKE SOFTWARE</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15319692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49</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a:solidFill>
                  <a:schemeClr val="bg1"/>
                </a:solidFill>
                <a:latin typeface="Montserrat SemiBold"/>
                <a:cs typeface="Montserrat SemiBold"/>
              </a:rPr>
              <a:t>WHAT IS </a:t>
            </a:r>
            <a:r>
              <a:rPr lang="nb-NO" sz="4000" dirty="0">
                <a:solidFill>
                  <a:srgbClr val="FFFF00"/>
                </a:solidFill>
                <a:latin typeface="Montserrat SemiBold"/>
                <a:cs typeface="Montserrat SemiBold"/>
              </a:rPr>
              <a:t>THE CRAFT</a:t>
            </a:r>
            <a:r>
              <a:rPr lang="nb-NO" sz="4000" dirty="0">
                <a:solidFill>
                  <a:schemeClr val="bg1"/>
                </a:solidFill>
                <a:latin typeface="Montserrat SemiBold"/>
                <a:cs typeface="Montserrat SemiBold"/>
              </a:rPr>
              <a:t>?</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3923000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4000" cy="617746"/>
          </a:xfrm>
        </p:spPr>
        <p:txBody>
          <a:bodyPr>
            <a:noAutofit/>
          </a:bodyPr>
          <a:lstStyle/>
          <a:p>
            <a:pPr marL="0" indent="0" algn="ctr">
              <a:buNone/>
            </a:pPr>
            <a:r>
              <a:rPr lang="nb-NO" sz="4000" dirty="0">
                <a:solidFill>
                  <a:schemeClr val="bg1"/>
                </a:solidFill>
                <a:latin typeface="Montserrat SemiBold"/>
                <a:cs typeface="Montserrat SemiBold"/>
              </a:rPr>
              <a:t>I AM NOT EVEN A </a:t>
            </a:r>
            <a:br>
              <a:rPr lang="nb-NO" sz="4000" dirty="0">
                <a:solidFill>
                  <a:schemeClr val="bg1"/>
                </a:solidFill>
                <a:latin typeface="Montserrat SemiBold"/>
                <a:cs typeface="Montserrat SemiBold"/>
              </a:rPr>
            </a:br>
            <a:r>
              <a:rPr lang="nb-NO" sz="4000" dirty="0">
                <a:solidFill>
                  <a:srgbClr val="FFFF00"/>
                </a:solidFill>
                <a:latin typeface="Montserrat SemiBold"/>
                <a:cs typeface="Montserrat SemiBold"/>
              </a:rPr>
              <a:t>SOFTWARE CRAFTER</a:t>
            </a:r>
          </a:p>
        </p:txBody>
      </p:sp>
    </p:spTree>
    <p:extLst>
      <p:ext uri="{BB962C8B-B14F-4D97-AF65-F5344CB8AC3E}">
        <p14:creationId xmlns:p14="http://schemas.microsoft.com/office/powerpoint/2010/main" val="34560337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50</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a:solidFill>
                  <a:srgbClr val="FFFF00"/>
                </a:solidFill>
                <a:latin typeface="Montserrat SemiBold"/>
                <a:cs typeface="Montserrat SemiBold"/>
              </a:rPr>
              <a:t>WHO</a:t>
            </a:r>
            <a:r>
              <a:rPr lang="nb-NO" sz="4000" dirty="0">
                <a:solidFill>
                  <a:schemeClr val="bg1"/>
                </a:solidFill>
                <a:latin typeface="Montserrat SemiBold"/>
                <a:cs typeface="Montserrat SemiBold"/>
              </a:rPr>
              <a:t> PERFORMS THE CRAFT?</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10100404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51</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a:solidFill>
                  <a:schemeClr val="bg1"/>
                </a:solidFill>
                <a:latin typeface="Montserrat SemiBold"/>
                <a:cs typeface="Montserrat SemiBold"/>
              </a:rPr>
              <a:t>WHAT IS THE CRAFT </a:t>
            </a:r>
            <a:r>
              <a:rPr lang="nb-NO" sz="4000" dirty="0">
                <a:solidFill>
                  <a:srgbClr val="FFFF00"/>
                </a:solidFill>
                <a:latin typeface="Montserrat SemiBold"/>
                <a:cs typeface="Montserrat SemiBold"/>
              </a:rPr>
              <a:t>MATERIAL</a:t>
            </a:r>
            <a:r>
              <a:rPr lang="nb-NO" sz="4000" dirty="0">
                <a:solidFill>
                  <a:schemeClr val="bg1"/>
                </a:solidFill>
                <a:latin typeface="Montserrat SemiBold"/>
                <a:cs typeface="Montserrat SemiBold"/>
              </a:rPr>
              <a:t>?</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2651656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52</a:t>
            </a:fld>
            <a:endParaRPr lang="nb-NO"/>
          </a:p>
        </p:txBody>
      </p:sp>
      <p:sp>
        <p:nvSpPr>
          <p:cNvPr id="8" name="Content Placeholder 2">
            <a:extLst>
              <a:ext uri="{FF2B5EF4-FFF2-40B4-BE49-F238E27FC236}">
                <a16:creationId xmlns:a16="http://schemas.microsoft.com/office/drawing/2014/main" xmlns=""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smtClean="0">
                <a:solidFill>
                  <a:srgbClr val="FC00C9"/>
                </a:solidFill>
                <a:latin typeface="Montserrat SemiBold"/>
                <a:cs typeface="Montserrat SemiBold"/>
              </a:rPr>
              <a:t>&gt; </a:t>
            </a:r>
            <a:r>
              <a:rPr lang="nb-NO" sz="4000" dirty="0">
                <a:solidFill>
                  <a:schemeClr val="bg1"/>
                </a:solidFill>
                <a:latin typeface="Montserrat SemiBold"/>
                <a:cs typeface="Montserrat SemiBold"/>
              </a:rPr>
              <a:t>THE CODE </a:t>
            </a:r>
            <a:r>
              <a:rPr lang="nb-NO" sz="4000" dirty="0" smtClean="0">
                <a:solidFill>
                  <a:schemeClr val="bg1"/>
                </a:solidFill>
                <a:latin typeface="Montserrat SemiBold"/>
                <a:cs typeface="Montserrat SemiBold"/>
              </a:rPr>
              <a:t>FETISH</a:t>
            </a:r>
            <a:r>
              <a:rPr lang="nb-NO" sz="4000" dirty="0" smtClean="0">
                <a:solidFill>
                  <a:srgbClr val="FC00C9"/>
                </a:solidFill>
                <a:latin typeface="Montserrat SemiBold"/>
                <a:cs typeface="Montserrat SemiBold"/>
              </a:rPr>
              <a:t> &lt;</a:t>
            </a:r>
          </a:p>
        </p:txBody>
      </p:sp>
    </p:spTree>
    <p:extLst>
      <p:ext uri="{BB962C8B-B14F-4D97-AF65-F5344CB8AC3E}">
        <p14:creationId xmlns:p14="http://schemas.microsoft.com/office/powerpoint/2010/main" val="374801460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53</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a:solidFill>
                  <a:srgbClr val="FC00C9"/>
                </a:solidFill>
                <a:latin typeface="Montserrat SemiBold"/>
                <a:cs typeface="Montserrat SemiBold"/>
              </a:rPr>
              <a:t>”</a:t>
            </a:r>
            <a:r>
              <a:rPr lang="nb-NO" sz="4000" dirty="0">
                <a:solidFill>
                  <a:schemeClr val="bg1"/>
                </a:solidFill>
                <a:latin typeface="Montserrat SemiBold"/>
                <a:cs typeface="Montserrat SemiBold"/>
              </a:rPr>
              <a:t>THE CODE IS </a:t>
            </a:r>
            <a:r>
              <a:rPr lang="nb-NO" sz="4000" dirty="0">
                <a:solidFill>
                  <a:srgbClr val="FFFF00"/>
                </a:solidFill>
                <a:latin typeface="Montserrat SemiBold"/>
                <a:cs typeface="Montserrat SemiBold"/>
              </a:rPr>
              <a:t>THE TRUTH</a:t>
            </a:r>
            <a:r>
              <a:rPr lang="nb-NO" sz="4000" dirty="0">
                <a:solidFill>
                  <a:srgbClr val="FC00C9"/>
                </a:solidFill>
                <a:latin typeface="Montserrat SemiBold"/>
                <a:cs typeface="Montserrat SemiBold"/>
              </a:rPr>
              <a:t>”</a:t>
            </a:r>
          </a:p>
        </p:txBody>
      </p:sp>
    </p:spTree>
    <p:extLst>
      <p:ext uri="{BB962C8B-B14F-4D97-AF65-F5344CB8AC3E}">
        <p14:creationId xmlns:p14="http://schemas.microsoft.com/office/powerpoint/2010/main" val="23141785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54</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4000" cy="617746"/>
          </a:xfrm>
        </p:spPr>
        <p:txBody>
          <a:bodyPr>
            <a:noAutofit/>
          </a:bodyPr>
          <a:lstStyle/>
          <a:p>
            <a:pPr marL="0" indent="0" algn="ctr">
              <a:buNone/>
            </a:pPr>
            <a:r>
              <a:rPr lang="nb-NO" sz="4000" dirty="0">
                <a:solidFill>
                  <a:schemeClr val="bg1"/>
                </a:solidFill>
                <a:latin typeface="Montserrat SemiBold"/>
                <a:cs typeface="Montserrat SemiBold"/>
              </a:rPr>
              <a:t>THERE IS NO TRUTH </a:t>
            </a:r>
            <a:br>
              <a:rPr lang="nb-NO" sz="4000" dirty="0">
                <a:solidFill>
                  <a:schemeClr val="bg1"/>
                </a:solidFill>
                <a:latin typeface="Montserrat SemiBold"/>
                <a:cs typeface="Montserrat SemiBold"/>
              </a:rPr>
            </a:br>
            <a:r>
              <a:rPr lang="nb-NO" sz="4000" dirty="0">
                <a:solidFill>
                  <a:srgbClr val="FFFF00"/>
                </a:solidFill>
                <a:latin typeface="Montserrat SemiBold"/>
                <a:cs typeface="Montserrat SemiBold"/>
              </a:rPr>
              <a:t>IN THE CODE</a:t>
            </a:r>
          </a:p>
        </p:txBody>
      </p:sp>
    </p:spTree>
    <p:extLst>
      <p:ext uri="{BB962C8B-B14F-4D97-AF65-F5344CB8AC3E}">
        <p14:creationId xmlns:p14="http://schemas.microsoft.com/office/powerpoint/2010/main" val="37089298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55</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4000" cy="617746"/>
          </a:xfrm>
        </p:spPr>
        <p:txBody>
          <a:bodyPr>
            <a:noAutofit/>
          </a:bodyPr>
          <a:lstStyle/>
          <a:p>
            <a:pPr marL="0" indent="0" algn="ctr">
              <a:buNone/>
            </a:pPr>
            <a:r>
              <a:rPr lang="nb-NO" sz="4000" dirty="0">
                <a:solidFill>
                  <a:schemeClr val="bg1"/>
                </a:solidFill>
                <a:latin typeface="Montserrat SemiBold"/>
                <a:cs typeface="Montserrat SemiBold"/>
              </a:rPr>
              <a:t>THE CODE CAN ONLY TELL YOU </a:t>
            </a:r>
            <a:r>
              <a:rPr lang="nb-NO" sz="4000" dirty="0">
                <a:solidFill>
                  <a:srgbClr val="FFFF00"/>
                </a:solidFill>
                <a:latin typeface="Montserrat SemiBold"/>
                <a:cs typeface="Montserrat SemiBold"/>
              </a:rPr>
              <a:t>WHAT IT DOES</a:t>
            </a:r>
          </a:p>
        </p:txBody>
      </p:sp>
    </p:spTree>
    <p:extLst>
      <p:ext uri="{BB962C8B-B14F-4D97-AF65-F5344CB8AC3E}">
        <p14:creationId xmlns:p14="http://schemas.microsoft.com/office/powerpoint/2010/main" val="4534963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56</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4000" cy="617746"/>
          </a:xfrm>
        </p:spPr>
        <p:txBody>
          <a:bodyPr>
            <a:noAutofit/>
          </a:bodyPr>
          <a:lstStyle/>
          <a:p>
            <a:pPr marL="0" indent="0" algn="ctr">
              <a:buNone/>
            </a:pPr>
            <a:r>
              <a:rPr lang="nb-NO" sz="4000" dirty="0">
                <a:solidFill>
                  <a:schemeClr val="bg1"/>
                </a:solidFill>
                <a:latin typeface="Montserrat SemiBold"/>
                <a:cs typeface="Montserrat SemiBold"/>
              </a:rPr>
              <a:t>THE CODE HAS </a:t>
            </a:r>
            <a:br>
              <a:rPr lang="nb-NO" sz="4000" dirty="0">
                <a:solidFill>
                  <a:schemeClr val="bg1"/>
                </a:solidFill>
                <a:latin typeface="Montserrat SemiBold"/>
                <a:cs typeface="Montserrat SemiBold"/>
              </a:rPr>
            </a:br>
            <a:r>
              <a:rPr lang="nb-NO" sz="4000" dirty="0">
                <a:solidFill>
                  <a:srgbClr val="FFFF00"/>
                </a:solidFill>
                <a:latin typeface="Montserrat SemiBold"/>
                <a:cs typeface="Montserrat SemiBold"/>
              </a:rPr>
              <a:t>NO DIRECTION</a:t>
            </a:r>
          </a:p>
        </p:txBody>
      </p:sp>
    </p:spTree>
    <p:extLst>
      <p:ext uri="{BB962C8B-B14F-4D97-AF65-F5344CB8AC3E}">
        <p14:creationId xmlns:p14="http://schemas.microsoft.com/office/powerpoint/2010/main" val="28091323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57</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4000" cy="617746"/>
          </a:xfrm>
        </p:spPr>
        <p:txBody>
          <a:bodyPr>
            <a:noAutofit/>
          </a:bodyPr>
          <a:lstStyle/>
          <a:p>
            <a:pPr marL="0" indent="0" algn="ctr">
              <a:buNone/>
            </a:pPr>
            <a:r>
              <a:rPr lang="nb-NO" sz="4000" dirty="0">
                <a:solidFill>
                  <a:schemeClr val="bg1"/>
                </a:solidFill>
                <a:latin typeface="Montserrat SemiBold"/>
                <a:cs typeface="Montserrat SemiBold"/>
              </a:rPr>
              <a:t>THE CODE DOESN’T </a:t>
            </a:r>
            <a:br>
              <a:rPr lang="nb-NO" sz="4000" dirty="0">
                <a:solidFill>
                  <a:schemeClr val="bg1"/>
                </a:solidFill>
                <a:latin typeface="Montserrat SemiBold"/>
                <a:cs typeface="Montserrat SemiBold"/>
              </a:rPr>
            </a:br>
            <a:r>
              <a:rPr lang="nb-NO" sz="4000" dirty="0">
                <a:solidFill>
                  <a:srgbClr val="FFFF00"/>
                </a:solidFill>
                <a:latin typeface="Montserrat SemiBold"/>
                <a:cs typeface="Montserrat SemiBold"/>
              </a:rPr>
              <a:t>WANT ANYTHING</a:t>
            </a:r>
          </a:p>
        </p:txBody>
      </p:sp>
    </p:spTree>
    <p:extLst>
      <p:ext uri="{BB962C8B-B14F-4D97-AF65-F5344CB8AC3E}">
        <p14:creationId xmlns:p14="http://schemas.microsoft.com/office/powerpoint/2010/main" val="11479973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58</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4000" cy="617746"/>
          </a:xfrm>
        </p:spPr>
        <p:txBody>
          <a:bodyPr>
            <a:noAutofit/>
          </a:bodyPr>
          <a:lstStyle/>
          <a:p>
            <a:pPr marL="0" indent="0" algn="ctr">
              <a:buNone/>
            </a:pPr>
            <a:r>
              <a:rPr lang="nb-NO" sz="4000" dirty="0">
                <a:solidFill>
                  <a:schemeClr val="bg1"/>
                </a:solidFill>
                <a:latin typeface="Montserrat SemiBold"/>
                <a:cs typeface="Montserrat SemiBold"/>
              </a:rPr>
              <a:t>THE CODE IS NOT </a:t>
            </a:r>
            <a:br>
              <a:rPr lang="nb-NO" sz="4000" dirty="0">
                <a:solidFill>
                  <a:schemeClr val="bg1"/>
                </a:solidFill>
                <a:latin typeface="Montserrat SemiBold"/>
                <a:cs typeface="Montserrat SemiBold"/>
              </a:rPr>
            </a:br>
            <a:r>
              <a:rPr lang="nb-NO" sz="4000" dirty="0">
                <a:solidFill>
                  <a:srgbClr val="FFFF00"/>
                </a:solidFill>
                <a:latin typeface="Montserrat SemiBold"/>
                <a:cs typeface="Montserrat SemiBold"/>
              </a:rPr>
              <a:t>STRATEGIC</a:t>
            </a:r>
          </a:p>
        </p:txBody>
      </p:sp>
    </p:spTree>
    <p:extLst>
      <p:ext uri="{BB962C8B-B14F-4D97-AF65-F5344CB8AC3E}">
        <p14:creationId xmlns:p14="http://schemas.microsoft.com/office/powerpoint/2010/main" val="39572083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59</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a:solidFill>
                  <a:schemeClr val="bg1"/>
                </a:solidFill>
                <a:latin typeface="Montserrat SemiBold"/>
                <a:cs typeface="Montserrat SemiBold"/>
              </a:rPr>
              <a:t>WHO CAN READ CODE?</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684729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a:t>
            </a:fld>
            <a:endParaRPr lang="nb-NO"/>
          </a:p>
        </p:txBody>
      </p:sp>
      <p:sp>
        <p:nvSpPr>
          <p:cNvPr id="5" name="Content Placeholder 2">
            <a:extLst>
              <a:ext uri="{FF2B5EF4-FFF2-40B4-BE49-F238E27FC236}">
                <a16:creationId xmlns="" xmlns:a16="http://schemas.microsoft.com/office/drawing/2014/main" id="{B8DFB500-212F-4EE2-8D2F-20F0EC896A01}"/>
              </a:ext>
            </a:extLst>
          </p:cNvPr>
          <p:cNvSpPr txBox="1">
            <a:spLocks/>
          </p:cNvSpPr>
          <p:nvPr/>
        </p:nvSpPr>
        <p:spPr>
          <a:xfrm>
            <a:off x="1657348" y="3120127"/>
            <a:ext cx="5829304"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b-NO" sz="4000" dirty="0">
                <a:solidFill>
                  <a:schemeClr val="bg1"/>
                </a:solidFill>
                <a:latin typeface="Montserrat SemiBold"/>
                <a:cs typeface="Montserrat SemiBold"/>
              </a:rPr>
              <a:t>THIS IS </a:t>
            </a:r>
            <a:r>
              <a:rPr lang="nb-NO" sz="4000" dirty="0">
                <a:solidFill>
                  <a:srgbClr val="FFFF00"/>
                </a:solidFill>
                <a:latin typeface="Montserrat SemiBold"/>
                <a:cs typeface="Montserrat SemiBold"/>
              </a:rPr>
              <a:t>DIFFICULT</a:t>
            </a:r>
          </a:p>
        </p:txBody>
      </p:sp>
    </p:spTree>
    <p:extLst>
      <p:ext uri="{BB962C8B-B14F-4D97-AF65-F5344CB8AC3E}">
        <p14:creationId xmlns:p14="http://schemas.microsoft.com/office/powerpoint/2010/main" val="7102977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60</a:t>
            </a:fld>
            <a:endParaRPr lang="nb-NO"/>
          </a:p>
        </p:txBody>
      </p:sp>
      <p:sp>
        <p:nvSpPr>
          <p:cNvPr id="8" name="Content Placeholder 2">
            <a:extLst>
              <a:ext uri="{FF2B5EF4-FFF2-40B4-BE49-F238E27FC236}">
                <a16:creationId xmlns:a16="http://schemas.microsoft.com/office/drawing/2014/main" xmlns=""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smtClean="0">
                <a:solidFill>
                  <a:srgbClr val="FC00C9"/>
                </a:solidFill>
                <a:latin typeface="Montserrat SemiBold"/>
                <a:cs typeface="Montserrat SemiBold"/>
              </a:rPr>
              <a:t>&gt; </a:t>
            </a:r>
            <a:r>
              <a:rPr lang="nb-NO" sz="4000" dirty="0" smtClean="0">
                <a:solidFill>
                  <a:schemeClr val="bg1"/>
                </a:solidFill>
                <a:latin typeface="Montserrat SemiBold"/>
                <a:cs typeface="Montserrat SemiBold"/>
              </a:rPr>
              <a:t>ONE-DIMENSIONAL </a:t>
            </a:r>
            <a:r>
              <a:rPr lang="nb-NO" sz="4000" dirty="0" smtClean="0">
                <a:solidFill>
                  <a:srgbClr val="FC00C9"/>
                </a:solidFill>
                <a:latin typeface="Montserrat SemiBold"/>
                <a:cs typeface="Montserrat SemiBold"/>
              </a:rPr>
              <a:t>&lt;</a:t>
            </a:r>
          </a:p>
        </p:txBody>
      </p:sp>
    </p:spTree>
    <p:extLst>
      <p:ext uri="{BB962C8B-B14F-4D97-AF65-F5344CB8AC3E}">
        <p14:creationId xmlns:p14="http://schemas.microsoft.com/office/powerpoint/2010/main" val="306733084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61</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smtClean="0">
                <a:solidFill>
                  <a:schemeClr val="bg1"/>
                </a:solidFill>
                <a:latin typeface="Montserrat SemiBold"/>
                <a:cs typeface="Montserrat SemiBold"/>
              </a:rPr>
              <a:t>LINEAR LEVELING OF SKILL</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16207780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62</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smtClean="0">
                <a:solidFill>
                  <a:schemeClr val="bg1"/>
                </a:solidFill>
                <a:latin typeface="Montserrat SemiBold"/>
                <a:cs typeface="Montserrat SemiBold"/>
              </a:rPr>
              <a:t>HIERARCHY OF PRACTITIONERS</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4139174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63</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1056015" y="2811254"/>
            <a:ext cx="7177177" cy="617746"/>
          </a:xfrm>
        </p:spPr>
        <p:txBody>
          <a:bodyPr>
            <a:noAutofit/>
          </a:bodyPr>
          <a:lstStyle/>
          <a:p>
            <a:pPr marL="0" indent="0" algn="ctr">
              <a:buNone/>
            </a:pPr>
            <a:r>
              <a:rPr lang="nb-NO" sz="4000" dirty="0">
                <a:solidFill>
                  <a:schemeClr val="bg1"/>
                </a:solidFill>
                <a:latin typeface="Montserrat SemiBold"/>
                <a:cs typeface="Montserrat SemiBold"/>
              </a:rPr>
              <a:t>WHAT ABOUT </a:t>
            </a:r>
            <a:br>
              <a:rPr lang="nb-NO" sz="4000" dirty="0">
                <a:solidFill>
                  <a:schemeClr val="bg1"/>
                </a:solidFill>
                <a:latin typeface="Montserrat SemiBold"/>
                <a:cs typeface="Montserrat SemiBold"/>
              </a:rPr>
            </a:br>
            <a:r>
              <a:rPr lang="nb-NO" sz="4000" dirty="0">
                <a:solidFill>
                  <a:srgbClr val="FFFF00"/>
                </a:solidFill>
                <a:latin typeface="Montserrat SemiBold"/>
                <a:cs typeface="Montserrat SemiBold"/>
              </a:rPr>
              <a:t>SOFTWARE CRAFTING</a:t>
            </a:r>
            <a:r>
              <a:rPr lang="nb-NO" sz="4000" dirty="0">
                <a:solidFill>
                  <a:schemeClr val="bg1"/>
                </a:solidFill>
                <a:latin typeface="Montserrat SemiBold"/>
                <a:cs typeface="Montserrat SemiBold"/>
              </a:rPr>
              <a:t>?</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15079726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64</a:t>
            </a:fld>
            <a:endParaRPr lang="nb-NO"/>
          </a:p>
        </p:txBody>
      </p:sp>
      <p:sp>
        <p:nvSpPr>
          <p:cNvPr id="8" name="Content Placeholder 2">
            <a:extLst>
              <a:ext uri="{FF2B5EF4-FFF2-40B4-BE49-F238E27FC236}">
                <a16:creationId xmlns:a16="http://schemas.microsoft.com/office/drawing/2014/main" xmlns=""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smtClean="0">
                <a:solidFill>
                  <a:srgbClr val="FC00C9"/>
                </a:solidFill>
                <a:latin typeface="Montserrat SemiBold"/>
                <a:cs typeface="Montserrat SemiBold"/>
              </a:rPr>
              <a:t>&gt; </a:t>
            </a:r>
            <a:r>
              <a:rPr lang="nb-NO" sz="4000" dirty="0">
                <a:solidFill>
                  <a:schemeClr val="bg1"/>
                </a:solidFill>
                <a:latin typeface="Montserrat SemiBold"/>
                <a:cs typeface="Montserrat SemiBold"/>
              </a:rPr>
              <a:t>THE </a:t>
            </a:r>
            <a:r>
              <a:rPr lang="nb-NO" sz="4000" dirty="0" smtClean="0">
                <a:solidFill>
                  <a:schemeClr val="bg1"/>
                </a:solidFill>
                <a:latin typeface="Montserrat SemiBold"/>
                <a:cs typeface="Montserrat SemiBold"/>
              </a:rPr>
              <a:t>CRAFTER’S TALE </a:t>
            </a:r>
            <a:r>
              <a:rPr lang="nb-NO" sz="4000" dirty="0" smtClean="0">
                <a:solidFill>
                  <a:srgbClr val="FC00C9"/>
                </a:solidFill>
                <a:latin typeface="Montserrat SemiBold"/>
                <a:cs typeface="Montserrat SemiBold"/>
              </a:rPr>
              <a:t>&lt;</a:t>
            </a:r>
          </a:p>
        </p:txBody>
      </p:sp>
    </p:spTree>
    <p:extLst>
      <p:ext uri="{BB962C8B-B14F-4D97-AF65-F5344CB8AC3E}">
        <p14:creationId xmlns:p14="http://schemas.microsoft.com/office/powerpoint/2010/main" val="367174435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65</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4000" cy="617746"/>
          </a:xfrm>
        </p:spPr>
        <p:txBody>
          <a:bodyPr>
            <a:noAutofit/>
          </a:bodyPr>
          <a:lstStyle/>
          <a:p>
            <a:pPr marL="0" indent="0" algn="ctr">
              <a:buNone/>
            </a:pPr>
            <a:r>
              <a:rPr lang="nb-NO" sz="4000" dirty="0">
                <a:solidFill>
                  <a:schemeClr val="bg1"/>
                </a:solidFill>
                <a:latin typeface="Montserrat SemiBold"/>
                <a:cs typeface="Montserrat SemiBold"/>
              </a:rPr>
              <a:t>THE </a:t>
            </a:r>
            <a:r>
              <a:rPr lang="nb-NO" sz="4000" dirty="0">
                <a:solidFill>
                  <a:srgbClr val="FFFF00"/>
                </a:solidFill>
                <a:latin typeface="Montserrat SemiBold"/>
                <a:cs typeface="Montserrat SemiBold"/>
              </a:rPr>
              <a:t>PROGRAMMER</a:t>
            </a:r>
            <a:r>
              <a:rPr lang="nb-NO" sz="4000" dirty="0">
                <a:solidFill>
                  <a:schemeClr val="bg1"/>
                </a:solidFill>
                <a:latin typeface="Montserrat SemiBold"/>
                <a:cs typeface="Montserrat SemiBold"/>
              </a:rPr>
              <a:t> IS </a:t>
            </a:r>
            <a:br>
              <a:rPr lang="nb-NO" sz="4000" dirty="0">
                <a:solidFill>
                  <a:schemeClr val="bg1"/>
                </a:solidFill>
                <a:latin typeface="Montserrat SemiBold"/>
                <a:cs typeface="Montserrat SemiBold"/>
              </a:rPr>
            </a:br>
            <a:r>
              <a:rPr lang="nb-NO" sz="4000" dirty="0">
                <a:solidFill>
                  <a:schemeClr val="bg1"/>
                </a:solidFill>
                <a:latin typeface="Montserrat SemiBold"/>
                <a:cs typeface="Montserrat SemiBold"/>
              </a:rPr>
              <a:t>STILL THE </a:t>
            </a:r>
            <a:r>
              <a:rPr lang="nb-NO" sz="4000" dirty="0">
                <a:solidFill>
                  <a:srgbClr val="FFFF00"/>
                </a:solidFill>
                <a:latin typeface="Montserrat SemiBold"/>
                <a:cs typeface="Montserrat SemiBold"/>
              </a:rPr>
              <a:t>PROTAGONIST</a:t>
            </a:r>
          </a:p>
        </p:txBody>
      </p:sp>
    </p:spTree>
    <p:extLst>
      <p:ext uri="{BB962C8B-B14F-4D97-AF65-F5344CB8AC3E}">
        <p14:creationId xmlns:p14="http://schemas.microsoft.com/office/powerpoint/2010/main" val="6354008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66</a:t>
            </a:fld>
            <a:endParaRPr lang="nb-NO"/>
          </a:p>
        </p:txBody>
      </p:sp>
      <p:pic>
        <p:nvPicPr>
          <p:cNvPr id="7" name="Plassholder for innhold 6" descr="Et bilde som inneholder tekst, bok&#10;&#10;Automatisk generert beskrivelse">
            <a:extLst>
              <a:ext uri="{FF2B5EF4-FFF2-40B4-BE49-F238E27FC236}">
                <a16:creationId xmlns="" xmlns:a16="http://schemas.microsoft.com/office/drawing/2014/main" id="{A636CE8B-408B-4664-AB7B-4DA0A7A752D9}"/>
              </a:ext>
            </a:extLst>
          </p:cNvPr>
          <p:cNvPicPr>
            <a:picLocks noGrp="1" noChangeAspect="1"/>
          </p:cNvPicPr>
          <p:nvPr>
            <p:ph idx="1"/>
          </p:nvPr>
        </p:nvPicPr>
        <p:blipFill>
          <a:blip r:embed="rId3"/>
          <a:stretch>
            <a:fillRect/>
          </a:stretch>
        </p:blipFill>
        <p:spPr>
          <a:xfrm>
            <a:off x="284291" y="0"/>
            <a:ext cx="8575417" cy="6862929"/>
          </a:xfrm>
        </p:spPr>
      </p:pic>
    </p:spTree>
    <p:extLst>
      <p:ext uri="{BB962C8B-B14F-4D97-AF65-F5344CB8AC3E}">
        <p14:creationId xmlns:p14="http://schemas.microsoft.com/office/powerpoint/2010/main" val="33043489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67</a:t>
            </a:fld>
            <a:endParaRPr lang="nb-NO"/>
          </a:p>
        </p:txBody>
      </p:sp>
      <p:sp>
        <p:nvSpPr>
          <p:cNvPr id="8" name="Content Placeholder 2">
            <a:extLst>
              <a:ext uri="{FF2B5EF4-FFF2-40B4-BE49-F238E27FC236}">
                <a16:creationId xmlns:a16="http://schemas.microsoft.com/office/drawing/2014/main" xmlns=""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smtClean="0">
                <a:solidFill>
                  <a:srgbClr val="FC00C9"/>
                </a:solidFill>
                <a:latin typeface="Montserrat SemiBold"/>
                <a:cs typeface="Montserrat SemiBold"/>
              </a:rPr>
              <a:t>&gt; </a:t>
            </a:r>
            <a:r>
              <a:rPr lang="nb-NO" sz="4000" dirty="0" smtClean="0">
                <a:solidFill>
                  <a:schemeClr val="bg1"/>
                </a:solidFill>
                <a:latin typeface="Montserrat SemiBold"/>
                <a:cs typeface="Montserrat SemiBold"/>
              </a:rPr>
              <a:t>MONOPOLY ON VIRTUE </a:t>
            </a:r>
            <a:r>
              <a:rPr lang="nb-NO" sz="4000" dirty="0" smtClean="0">
                <a:solidFill>
                  <a:srgbClr val="FC00C9"/>
                </a:solidFill>
                <a:latin typeface="Montserrat SemiBold"/>
                <a:cs typeface="Montserrat SemiBold"/>
              </a:rPr>
              <a:t>&lt;</a:t>
            </a:r>
          </a:p>
        </p:txBody>
      </p:sp>
    </p:spTree>
    <p:extLst>
      <p:ext uri="{BB962C8B-B14F-4D97-AF65-F5344CB8AC3E}">
        <p14:creationId xmlns:p14="http://schemas.microsoft.com/office/powerpoint/2010/main" val="289402104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68</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4000" cy="617746"/>
          </a:xfrm>
        </p:spPr>
        <p:txBody>
          <a:bodyPr>
            <a:noAutofit/>
          </a:bodyPr>
          <a:lstStyle/>
          <a:p>
            <a:pPr marL="0" indent="0" algn="ctr">
              <a:buNone/>
            </a:pPr>
            <a:r>
              <a:rPr lang="nb-NO" sz="4000" dirty="0">
                <a:solidFill>
                  <a:schemeClr val="bg1"/>
                </a:solidFill>
                <a:latin typeface="Montserrat SemiBold"/>
                <a:cs typeface="Montserrat SemiBold"/>
              </a:rPr>
              <a:t>THE THREE KINDS OF PROGRAMMERS</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17663317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69</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a:solidFill>
                  <a:schemeClr val="bg1"/>
                </a:solidFill>
                <a:latin typeface="Montserrat SemiBold"/>
                <a:cs typeface="Montserrat SemiBold"/>
              </a:rPr>
              <a:t>THE UNWASHED MASSES</a:t>
            </a:r>
            <a:endParaRPr lang="nb-NO" sz="4000" dirty="0">
              <a:solidFill>
                <a:srgbClr val="FC00C9"/>
              </a:solidFill>
              <a:latin typeface="Montserrat SemiBold"/>
              <a:cs typeface="Montserrat SemiBold"/>
            </a:endParaRPr>
          </a:p>
        </p:txBody>
      </p:sp>
    </p:spTree>
    <p:extLst>
      <p:ext uri="{BB962C8B-B14F-4D97-AF65-F5344CB8AC3E}">
        <p14:creationId xmlns:p14="http://schemas.microsoft.com/office/powerpoint/2010/main" val="777769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a:t>
            </a:fld>
            <a:endParaRPr lang="nb-NO"/>
          </a:p>
        </p:txBody>
      </p:sp>
      <p:sp>
        <p:nvSpPr>
          <p:cNvPr id="5" name="Content Placeholder 2">
            <a:extLst>
              <a:ext uri="{FF2B5EF4-FFF2-40B4-BE49-F238E27FC236}">
                <a16:creationId xmlns="" xmlns:a16="http://schemas.microsoft.com/office/drawing/2014/main" id="{B8DFB500-212F-4EE2-8D2F-20F0EC896A01}"/>
              </a:ext>
            </a:extLst>
          </p:cNvPr>
          <p:cNvSpPr txBox="1">
            <a:spLocks/>
          </p:cNvSpPr>
          <p:nvPr/>
        </p:nvSpPr>
        <p:spPr>
          <a:xfrm>
            <a:off x="1657348" y="3120127"/>
            <a:ext cx="5829304"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b-NO" sz="4000" dirty="0">
                <a:solidFill>
                  <a:srgbClr val="FC47F6"/>
                </a:solidFill>
                <a:latin typeface="Montserrat SemiBold"/>
                <a:cs typeface="Montserrat SemiBold"/>
              </a:rPr>
              <a:t>(</a:t>
            </a:r>
            <a:r>
              <a:rPr lang="nb-NO" sz="4000" dirty="0">
                <a:solidFill>
                  <a:schemeClr val="bg1"/>
                </a:solidFill>
                <a:latin typeface="Montserrat SemiBold"/>
                <a:cs typeface="Montserrat SemiBold"/>
              </a:rPr>
              <a:t>IS IT </a:t>
            </a:r>
            <a:r>
              <a:rPr lang="nb-NO" sz="4000" dirty="0">
                <a:solidFill>
                  <a:srgbClr val="FFFF00"/>
                </a:solidFill>
                <a:latin typeface="Montserrat SemiBold"/>
                <a:cs typeface="Montserrat SemiBold"/>
              </a:rPr>
              <a:t>DANGEROUS</a:t>
            </a:r>
            <a:r>
              <a:rPr lang="nb-NO" sz="4000" dirty="0">
                <a:solidFill>
                  <a:schemeClr val="bg1"/>
                </a:solidFill>
                <a:latin typeface="Montserrat SemiBold"/>
                <a:cs typeface="Montserrat SemiBold"/>
              </a:rPr>
              <a:t>?</a:t>
            </a:r>
            <a:r>
              <a:rPr lang="nb-NO" sz="4000" dirty="0">
                <a:solidFill>
                  <a:srgbClr val="FC47F6"/>
                </a:solidFill>
                <a:latin typeface="Montserrat SemiBold"/>
                <a:cs typeface="Montserrat SemiBold"/>
              </a:rPr>
              <a:t>)</a:t>
            </a:r>
          </a:p>
        </p:txBody>
      </p:sp>
    </p:spTree>
    <p:extLst>
      <p:ext uri="{BB962C8B-B14F-4D97-AF65-F5344CB8AC3E}">
        <p14:creationId xmlns:p14="http://schemas.microsoft.com/office/powerpoint/2010/main" val="1226270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70</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a:solidFill>
                  <a:schemeClr val="bg1"/>
                </a:solidFill>
                <a:latin typeface="Montserrat SemiBold"/>
                <a:cs typeface="Montserrat SemiBold"/>
              </a:rPr>
              <a:t>THE UNWASHED MASSES</a:t>
            </a:r>
            <a:br>
              <a:rPr lang="nb-NO" sz="4000" dirty="0">
                <a:solidFill>
                  <a:schemeClr val="bg1"/>
                </a:solidFill>
                <a:latin typeface="Montserrat SemiBold"/>
                <a:cs typeface="Montserrat SemiBold"/>
              </a:rPr>
            </a:br>
            <a:r>
              <a:rPr lang="nb-NO" sz="4000" dirty="0">
                <a:solidFill>
                  <a:srgbClr val="FC00C9"/>
                </a:solidFill>
                <a:latin typeface="Montserrat SemiBold"/>
                <a:cs typeface="Montserrat SemiBold"/>
              </a:rPr>
              <a:t>BAD</a:t>
            </a:r>
          </a:p>
        </p:txBody>
      </p:sp>
    </p:spTree>
    <p:extLst>
      <p:ext uri="{BB962C8B-B14F-4D97-AF65-F5344CB8AC3E}">
        <p14:creationId xmlns:p14="http://schemas.microsoft.com/office/powerpoint/2010/main" val="4756952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71</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a:solidFill>
                  <a:schemeClr val="bg1"/>
                </a:solidFill>
                <a:latin typeface="Montserrat SemiBold"/>
                <a:cs typeface="Montserrat SemiBold"/>
              </a:rPr>
              <a:t>SOFTWARE CRAFTSMEN</a:t>
            </a:r>
            <a:br>
              <a:rPr lang="nb-NO" sz="4000" dirty="0">
                <a:solidFill>
                  <a:schemeClr val="bg1"/>
                </a:solidFill>
                <a:latin typeface="Montserrat SemiBold"/>
                <a:cs typeface="Montserrat SemiBold"/>
              </a:rPr>
            </a:b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3662014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72</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a:solidFill>
                  <a:schemeClr val="bg1"/>
                </a:solidFill>
                <a:latin typeface="Montserrat SemiBold"/>
                <a:cs typeface="Montserrat SemiBold"/>
              </a:rPr>
              <a:t>SOFTWARE CRAFTSMEN</a:t>
            </a:r>
            <a:br>
              <a:rPr lang="nb-NO" sz="4000" dirty="0">
                <a:solidFill>
                  <a:schemeClr val="bg1"/>
                </a:solidFill>
                <a:latin typeface="Montserrat SemiBold"/>
                <a:cs typeface="Montserrat SemiBold"/>
              </a:rPr>
            </a:br>
            <a:r>
              <a:rPr lang="nb-NO" sz="4000" dirty="0">
                <a:solidFill>
                  <a:srgbClr val="FFFF00"/>
                </a:solidFill>
                <a:latin typeface="Montserrat SemiBold"/>
                <a:cs typeface="Montserrat SemiBold"/>
              </a:rPr>
              <a:t>GOOD</a:t>
            </a:r>
          </a:p>
        </p:txBody>
      </p:sp>
    </p:spTree>
    <p:extLst>
      <p:ext uri="{BB962C8B-B14F-4D97-AF65-F5344CB8AC3E}">
        <p14:creationId xmlns:p14="http://schemas.microsoft.com/office/powerpoint/2010/main" val="19823356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73</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a:solidFill>
                  <a:schemeClr val="bg1"/>
                </a:solidFill>
                <a:latin typeface="Montserrat SemiBold"/>
                <a:cs typeface="Montserrat SemiBold"/>
              </a:rPr>
              <a:t>IVORY TOWER ZEALOTS</a:t>
            </a:r>
            <a:endParaRPr lang="nb-NO" sz="4000" dirty="0">
              <a:solidFill>
                <a:srgbClr val="FC00C9"/>
              </a:solidFill>
              <a:latin typeface="Montserrat SemiBold"/>
              <a:cs typeface="Montserrat SemiBold"/>
            </a:endParaRPr>
          </a:p>
        </p:txBody>
      </p:sp>
    </p:spTree>
    <p:extLst>
      <p:ext uri="{BB962C8B-B14F-4D97-AF65-F5344CB8AC3E}">
        <p14:creationId xmlns:p14="http://schemas.microsoft.com/office/powerpoint/2010/main" val="7829950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74</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a:solidFill>
                  <a:schemeClr val="bg1"/>
                </a:solidFill>
                <a:latin typeface="Montserrat SemiBold"/>
                <a:cs typeface="Montserrat SemiBold"/>
              </a:rPr>
              <a:t>IVORY TOWER ZEALOTS</a:t>
            </a:r>
            <a:br>
              <a:rPr lang="nb-NO" sz="4000" dirty="0">
                <a:solidFill>
                  <a:schemeClr val="bg1"/>
                </a:solidFill>
                <a:latin typeface="Montserrat SemiBold"/>
                <a:cs typeface="Montserrat SemiBold"/>
              </a:rPr>
            </a:br>
            <a:r>
              <a:rPr lang="nb-NO" sz="4000" dirty="0">
                <a:solidFill>
                  <a:srgbClr val="FC00C9"/>
                </a:solidFill>
                <a:latin typeface="Montserrat SemiBold"/>
                <a:cs typeface="Montserrat SemiBold"/>
              </a:rPr>
              <a:t>BAD</a:t>
            </a:r>
          </a:p>
        </p:txBody>
      </p:sp>
    </p:spTree>
    <p:extLst>
      <p:ext uri="{BB962C8B-B14F-4D97-AF65-F5344CB8AC3E}">
        <p14:creationId xmlns:p14="http://schemas.microsoft.com/office/powerpoint/2010/main" val="33564985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75</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4000" cy="617746"/>
          </a:xfrm>
        </p:spPr>
        <p:txBody>
          <a:bodyPr>
            <a:noAutofit/>
          </a:bodyPr>
          <a:lstStyle/>
          <a:p>
            <a:pPr marL="0" indent="0" algn="ctr">
              <a:buNone/>
            </a:pPr>
            <a:r>
              <a:rPr lang="nb-NO" sz="4000" dirty="0">
                <a:solidFill>
                  <a:schemeClr val="bg1"/>
                </a:solidFill>
                <a:latin typeface="Montserrat SemiBold"/>
                <a:cs typeface="Montserrat SemiBold"/>
              </a:rPr>
              <a:t>BANISHED FROM </a:t>
            </a:r>
            <a:br>
              <a:rPr lang="nb-NO" sz="4000" dirty="0">
                <a:solidFill>
                  <a:schemeClr val="bg1"/>
                </a:solidFill>
                <a:latin typeface="Montserrat SemiBold"/>
                <a:cs typeface="Montserrat SemiBold"/>
              </a:rPr>
            </a:br>
            <a:r>
              <a:rPr lang="nb-NO" sz="4000" dirty="0">
                <a:solidFill>
                  <a:srgbClr val="FFFF00"/>
                </a:solidFill>
                <a:latin typeface="Montserrat SemiBold"/>
                <a:cs typeface="Montserrat SemiBold"/>
              </a:rPr>
              <a:t>THE REAL WORLD</a:t>
            </a:r>
          </a:p>
        </p:txBody>
      </p:sp>
    </p:spTree>
    <p:extLst>
      <p:ext uri="{BB962C8B-B14F-4D97-AF65-F5344CB8AC3E}">
        <p14:creationId xmlns:p14="http://schemas.microsoft.com/office/powerpoint/2010/main" val="10836925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76</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1164262" y="2786400"/>
            <a:ext cx="6743653" cy="617746"/>
          </a:xfrm>
        </p:spPr>
        <p:txBody>
          <a:bodyPr>
            <a:noAutofit/>
          </a:bodyPr>
          <a:lstStyle/>
          <a:p>
            <a:pPr marL="0" indent="0" algn="ctr">
              <a:buNone/>
            </a:pPr>
            <a:r>
              <a:rPr lang="nb-NO" sz="4000" dirty="0" smtClean="0">
                <a:solidFill>
                  <a:schemeClr val="bg1"/>
                </a:solidFill>
                <a:latin typeface="Montserrat SemiBold"/>
                <a:cs typeface="Montserrat SemiBold"/>
              </a:rPr>
              <a:t>SOFTWARE CORRECTNESS</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39667588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77</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1164262" y="2786400"/>
            <a:ext cx="6743653" cy="617746"/>
          </a:xfrm>
        </p:spPr>
        <p:txBody>
          <a:bodyPr>
            <a:noAutofit/>
          </a:bodyPr>
          <a:lstStyle/>
          <a:p>
            <a:pPr marL="0" indent="0" algn="ctr">
              <a:buNone/>
            </a:pPr>
            <a:r>
              <a:rPr lang="nb-NO" sz="4000" dirty="0">
                <a:solidFill>
                  <a:schemeClr val="bg1"/>
                </a:solidFill>
                <a:latin typeface="Montserrat SemiBold"/>
                <a:cs typeface="Montserrat SemiBold"/>
              </a:rPr>
              <a:t>CRAFTSMANSHIP </a:t>
            </a:r>
            <a:br>
              <a:rPr lang="nb-NO" sz="4000" dirty="0">
                <a:solidFill>
                  <a:schemeClr val="bg1"/>
                </a:solidFill>
                <a:latin typeface="Montserrat SemiBold"/>
                <a:cs typeface="Montserrat SemiBold"/>
              </a:rPr>
            </a:br>
            <a:r>
              <a:rPr lang="nb-NO" sz="4000" dirty="0">
                <a:solidFill>
                  <a:schemeClr val="bg1"/>
                </a:solidFill>
                <a:latin typeface="Montserrat SemiBold"/>
                <a:cs typeface="Montserrat SemiBold"/>
              </a:rPr>
              <a:t>IS CONSERVATIVE</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11430356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78</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801374" y="2786400"/>
            <a:ext cx="7522538" cy="617746"/>
          </a:xfrm>
        </p:spPr>
        <p:txBody>
          <a:bodyPr>
            <a:noAutofit/>
          </a:bodyPr>
          <a:lstStyle/>
          <a:p>
            <a:pPr marL="0" indent="0" algn="ctr">
              <a:buNone/>
            </a:pPr>
            <a:r>
              <a:rPr lang="nb-NO" sz="4000" dirty="0">
                <a:solidFill>
                  <a:schemeClr val="bg1"/>
                </a:solidFill>
                <a:latin typeface="Montserrat SemiBold"/>
                <a:cs typeface="Montserrat SemiBold"/>
              </a:rPr>
              <a:t>DO CRAFTSMEN </a:t>
            </a:r>
            <a:br>
              <a:rPr lang="nb-NO" sz="4000" dirty="0">
                <a:solidFill>
                  <a:schemeClr val="bg1"/>
                </a:solidFill>
                <a:latin typeface="Montserrat SemiBold"/>
                <a:cs typeface="Montserrat SemiBold"/>
              </a:rPr>
            </a:br>
            <a:r>
              <a:rPr lang="nb-NO" sz="4000" dirty="0">
                <a:solidFill>
                  <a:srgbClr val="FFFF00"/>
                </a:solidFill>
                <a:latin typeface="Montserrat SemiBold"/>
                <a:cs typeface="Montserrat SemiBold"/>
              </a:rPr>
              <a:t>QUESTION THEIR BELIEFS</a:t>
            </a:r>
            <a:r>
              <a:rPr lang="nb-NO" sz="4000" dirty="0">
                <a:solidFill>
                  <a:schemeClr val="bg1"/>
                </a:solidFill>
                <a:latin typeface="Montserrat SemiBold"/>
                <a:cs typeface="Montserrat SemiBold"/>
              </a:rPr>
              <a:t>?</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36102916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79</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4000" cy="617746"/>
          </a:xfrm>
        </p:spPr>
        <p:txBody>
          <a:bodyPr>
            <a:noAutofit/>
          </a:bodyPr>
          <a:lstStyle/>
          <a:p>
            <a:pPr marL="0" indent="0" algn="ctr">
              <a:buNone/>
            </a:pPr>
            <a:r>
              <a:rPr lang="nb-NO" sz="4000" dirty="0">
                <a:solidFill>
                  <a:schemeClr val="bg1"/>
                </a:solidFill>
                <a:latin typeface="Montserrat SemiBold"/>
                <a:cs typeface="Montserrat SemiBold"/>
              </a:rPr>
              <a:t>DO CRAFTSMEN WELCOME </a:t>
            </a:r>
            <a:r>
              <a:rPr lang="nb-NO" sz="4000" dirty="0">
                <a:solidFill>
                  <a:srgbClr val="FFFF00"/>
                </a:solidFill>
                <a:latin typeface="Montserrat SemiBold"/>
                <a:cs typeface="Montserrat SemiBold"/>
              </a:rPr>
              <a:t>DIFFERENCES OF OPINION</a:t>
            </a:r>
            <a:r>
              <a:rPr lang="nb-NO" sz="4000" dirty="0">
                <a:solidFill>
                  <a:schemeClr val="bg1"/>
                </a:solidFill>
                <a:latin typeface="Montserrat SemiBold"/>
                <a:cs typeface="Montserrat SemiBold"/>
              </a:rPr>
              <a:t>?</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1069748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a:t>
            </a:fld>
            <a:endParaRPr lang="nb-NO"/>
          </a:p>
        </p:txBody>
      </p:sp>
      <p:sp>
        <p:nvSpPr>
          <p:cNvPr id="5" name="Content Placeholder 2">
            <a:extLst>
              <a:ext uri="{FF2B5EF4-FFF2-40B4-BE49-F238E27FC236}">
                <a16:creationId xmlns="" xmlns:a16="http://schemas.microsoft.com/office/drawing/2014/main" id="{B8DFB500-212F-4EE2-8D2F-20F0EC896A01}"/>
              </a:ext>
            </a:extLst>
          </p:cNvPr>
          <p:cNvSpPr txBox="1">
            <a:spLocks/>
          </p:cNvSpPr>
          <p:nvPr/>
        </p:nvSpPr>
        <p:spPr>
          <a:xfrm>
            <a:off x="1657348" y="3120127"/>
            <a:ext cx="5829304"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b-NO" sz="4000" dirty="0">
                <a:solidFill>
                  <a:srgbClr val="FFFF00"/>
                </a:solidFill>
                <a:latin typeface="Montserrat SemiBold"/>
                <a:cs typeface="Montserrat SemiBold"/>
              </a:rPr>
              <a:t>AWKWARD</a:t>
            </a:r>
            <a:r>
              <a:rPr lang="nb-NO" sz="4000" dirty="0">
                <a:solidFill>
                  <a:schemeClr val="bg1"/>
                </a:solidFill>
                <a:latin typeface="Montserrat SemiBold"/>
                <a:cs typeface="Montserrat SemiBold"/>
              </a:rPr>
              <a:t>!</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18150833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80</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4000" cy="617746"/>
          </a:xfrm>
        </p:spPr>
        <p:txBody>
          <a:bodyPr>
            <a:noAutofit/>
          </a:bodyPr>
          <a:lstStyle/>
          <a:p>
            <a:pPr marL="0" indent="0" algn="ctr">
              <a:buNone/>
            </a:pPr>
            <a:r>
              <a:rPr lang="nb-NO" sz="4000" dirty="0">
                <a:solidFill>
                  <a:schemeClr val="bg1"/>
                </a:solidFill>
                <a:latin typeface="Montserrat SemiBold"/>
                <a:cs typeface="Montserrat SemiBold"/>
              </a:rPr>
              <a:t>DO CRAFTSMEN </a:t>
            </a:r>
            <a:r>
              <a:rPr lang="nb-NO" sz="4000" dirty="0">
                <a:solidFill>
                  <a:srgbClr val="FFFF00"/>
                </a:solidFill>
                <a:latin typeface="Montserrat SemiBold"/>
                <a:cs typeface="Montserrat SemiBold"/>
              </a:rPr>
              <a:t/>
            </a:r>
            <a:br>
              <a:rPr lang="nb-NO" sz="4000" dirty="0">
                <a:solidFill>
                  <a:srgbClr val="FFFF00"/>
                </a:solidFill>
                <a:latin typeface="Montserrat SemiBold"/>
                <a:cs typeface="Montserrat SemiBold"/>
              </a:rPr>
            </a:br>
            <a:r>
              <a:rPr lang="nb-NO" sz="4000" dirty="0">
                <a:solidFill>
                  <a:srgbClr val="FFFF00"/>
                </a:solidFill>
                <a:latin typeface="Montserrat SemiBold"/>
                <a:cs typeface="Montserrat SemiBold"/>
              </a:rPr>
              <a:t>LIKE THIS TALK</a:t>
            </a:r>
            <a:r>
              <a:rPr lang="nb-NO" sz="4000" dirty="0">
                <a:solidFill>
                  <a:schemeClr val="bg1"/>
                </a:solidFill>
                <a:latin typeface="Montserrat SemiBold"/>
                <a:cs typeface="Montserrat SemiBold"/>
              </a:rPr>
              <a:t>?</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16633561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81</a:t>
            </a:fld>
            <a:endParaRPr lang="nb-NO"/>
          </a:p>
        </p:txBody>
      </p:sp>
      <p:sp>
        <p:nvSpPr>
          <p:cNvPr id="5"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a:solidFill>
                  <a:schemeClr val="bg1"/>
                </a:solidFill>
                <a:latin typeface="Montserrat SemiBold"/>
                <a:cs typeface="Montserrat SemiBold"/>
              </a:rPr>
              <a:t>DISAGREEMENT IS </a:t>
            </a:r>
            <a:r>
              <a:rPr lang="nb-NO" sz="4000" dirty="0">
                <a:solidFill>
                  <a:srgbClr val="FFFF00"/>
                </a:solidFill>
                <a:latin typeface="Montserrat SemiBold"/>
                <a:cs typeface="Montserrat SemiBold"/>
              </a:rPr>
              <a:t>GOOD</a:t>
            </a:r>
            <a:r>
              <a:rPr lang="nb-NO" sz="4000" dirty="0">
                <a:solidFill>
                  <a:schemeClr val="bg1"/>
                </a:solidFill>
                <a:latin typeface="Montserrat SemiBold"/>
                <a:cs typeface="Montserrat SemiBold"/>
              </a:rPr>
              <a:t>!</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16335024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82</a:t>
            </a:fld>
            <a:endParaRPr lang="nb-NO"/>
          </a:p>
        </p:txBody>
      </p:sp>
      <p:sp>
        <p:nvSpPr>
          <p:cNvPr id="5"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a:solidFill>
                  <a:schemeClr val="bg1"/>
                </a:solidFill>
                <a:latin typeface="Montserrat SemiBold"/>
                <a:cs typeface="Montserrat SemiBold"/>
              </a:rPr>
              <a:t>DISAGREEMENT HAS </a:t>
            </a:r>
            <a:r>
              <a:rPr lang="nb-NO" sz="4000" dirty="0">
                <a:solidFill>
                  <a:srgbClr val="FFFF00"/>
                </a:solidFill>
                <a:latin typeface="Montserrat SemiBold"/>
                <a:cs typeface="Montserrat SemiBold"/>
              </a:rPr>
              <a:t>ENERGY</a:t>
            </a:r>
            <a:r>
              <a:rPr lang="nb-NO" sz="4000" dirty="0">
                <a:solidFill>
                  <a:schemeClr val="bg1"/>
                </a:solidFill>
                <a:latin typeface="Montserrat SemiBold"/>
                <a:cs typeface="Montserrat SemiBold"/>
              </a:rPr>
              <a:t>!</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20163230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83</a:t>
            </a:fld>
            <a:endParaRPr lang="nb-NO"/>
          </a:p>
        </p:txBody>
      </p:sp>
      <p:sp>
        <p:nvSpPr>
          <p:cNvPr id="5" name="Content Placeholder 2">
            <a:extLst>
              <a:ext uri="{FF2B5EF4-FFF2-40B4-BE49-F238E27FC236}">
                <a16:creationId xmlns="" xmlns:a16="http://schemas.microsoft.com/office/drawing/2014/main" id="{B8DFB500-212F-4EE2-8D2F-20F0EC896A01}"/>
              </a:ext>
            </a:extLst>
          </p:cNvPr>
          <p:cNvSpPr txBox="1">
            <a:spLocks/>
          </p:cNvSpPr>
          <p:nvPr/>
        </p:nvSpPr>
        <p:spPr>
          <a:xfrm>
            <a:off x="1657348" y="3120127"/>
            <a:ext cx="5829304"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b-NO" sz="4000" dirty="0">
                <a:solidFill>
                  <a:srgbClr val="FFFF00"/>
                </a:solidFill>
                <a:latin typeface="Montserrat SemiBold"/>
                <a:cs typeface="Montserrat SemiBold"/>
              </a:rPr>
              <a:t>TENSION</a:t>
            </a:r>
            <a:r>
              <a:rPr lang="nb-NO" sz="4000" dirty="0">
                <a:solidFill>
                  <a:schemeClr val="bg1"/>
                </a:solidFill>
                <a:latin typeface="Montserrat SemiBold"/>
                <a:cs typeface="Montserrat SemiBold"/>
              </a:rPr>
              <a:t>!</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11410440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84</a:t>
            </a:fld>
            <a:endParaRPr lang="nb-NO"/>
          </a:p>
        </p:txBody>
      </p:sp>
      <p:sp>
        <p:nvSpPr>
          <p:cNvPr id="5" name="Content Placeholder 2">
            <a:extLst>
              <a:ext uri="{FF2B5EF4-FFF2-40B4-BE49-F238E27FC236}">
                <a16:creationId xmlns="" xmlns:a16="http://schemas.microsoft.com/office/drawing/2014/main" id="{B8DFB500-212F-4EE2-8D2F-20F0EC896A01}"/>
              </a:ext>
            </a:extLst>
          </p:cNvPr>
          <p:cNvSpPr txBox="1">
            <a:spLocks/>
          </p:cNvSpPr>
          <p:nvPr/>
        </p:nvSpPr>
        <p:spPr>
          <a:xfrm>
            <a:off x="1657348" y="3120127"/>
            <a:ext cx="5829304"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b-NO" sz="4000" dirty="0">
                <a:solidFill>
                  <a:srgbClr val="FFFF00"/>
                </a:solidFill>
                <a:latin typeface="Montserrat SemiBold"/>
                <a:cs typeface="Montserrat SemiBold"/>
              </a:rPr>
              <a:t>DISSONANCE</a:t>
            </a:r>
            <a:r>
              <a:rPr lang="nb-NO" sz="4000" dirty="0">
                <a:solidFill>
                  <a:schemeClr val="bg1"/>
                </a:solidFill>
                <a:latin typeface="Montserrat SemiBold"/>
                <a:cs typeface="Montserrat SemiBold"/>
              </a:rPr>
              <a:t>!</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10062755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85</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1161855" y="2786400"/>
            <a:ext cx="6821661" cy="617746"/>
          </a:xfrm>
        </p:spPr>
        <p:txBody>
          <a:bodyPr>
            <a:noAutofit/>
          </a:bodyPr>
          <a:lstStyle/>
          <a:p>
            <a:pPr marL="0" indent="0" algn="ctr">
              <a:buNone/>
            </a:pPr>
            <a:r>
              <a:rPr lang="nb-NO" sz="4000" dirty="0">
                <a:solidFill>
                  <a:schemeClr val="bg1"/>
                </a:solidFill>
                <a:latin typeface="Montserrat SemiBold"/>
                <a:cs typeface="Montserrat SemiBold"/>
              </a:rPr>
              <a:t>WHO ARE THE </a:t>
            </a:r>
            <a:r>
              <a:rPr lang="nb-NO" sz="4000" dirty="0">
                <a:solidFill>
                  <a:srgbClr val="FFFF00"/>
                </a:solidFill>
                <a:latin typeface="Montserrat SemiBold"/>
                <a:cs typeface="Montserrat SemiBold"/>
              </a:rPr>
              <a:t>ADVERSARIES</a:t>
            </a:r>
            <a:r>
              <a:rPr lang="nb-NO" sz="4000" dirty="0">
                <a:solidFill>
                  <a:schemeClr val="bg1"/>
                </a:solidFill>
                <a:latin typeface="Montserrat SemiBold"/>
                <a:cs typeface="Montserrat SemiBold"/>
              </a:rPr>
              <a:t>?</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34437449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86</a:t>
            </a:fld>
            <a:endParaRPr lang="nb-NO"/>
          </a:p>
        </p:txBody>
      </p:sp>
      <p:pic>
        <p:nvPicPr>
          <p:cNvPr id="3" name="Picture 2" descr="adversar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100" y="0"/>
            <a:ext cx="5500325" cy="6858000"/>
          </a:xfrm>
          <a:prstGeom prst="rect">
            <a:avLst/>
          </a:prstGeom>
        </p:spPr>
      </p:pic>
    </p:spTree>
    <p:extLst>
      <p:ext uri="{BB962C8B-B14F-4D97-AF65-F5344CB8AC3E}">
        <p14:creationId xmlns:p14="http://schemas.microsoft.com/office/powerpoint/2010/main" val="41572568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87</a:t>
            </a:fld>
            <a:endParaRPr lang="nb-NO"/>
          </a:p>
        </p:txBody>
      </p:sp>
      <p:sp>
        <p:nvSpPr>
          <p:cNvPr id="5" name="Content Placeholder 2">
            <a:extLst>
              <a:ext uri="{FF2B5EF4-FFF2-40B4-BE49-F238E27FC236}">
                <a16:creationId xmlns="" xmlns:a16="http://schemas.microsoft.com/office/drawing/2014/main" id="{B8DFB500-212F-4EE2-8D2F-20F0EC896A01}"/>
              </a:ext>
            </a:extLst>
          </p:cNvPr>
          <p:cNvSpPr txBox="1">
            <a:spLocks/>
          </p:cNvSpPr>
          <p:nvPr/>
        </p:nvSpPr>
        <p:spPr>
          <a:xfrm>
            <a:off x="1657348" y="3120127"/>
            <a:ext cx="5829304"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b-NO" sz="4000" dirty="0">
                <a:solidFill>
                  <a:schemeClr val="bg1"/>
                </a:solidFill>
                <a:latin typeface="Montserrat SemiBold"/>
                <a:cs typeface="Montserrat SemiBold"/>
              </a:rPr>
              <a:t>RESPECT</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39169604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88</a:t>
            </a:fld>
            <a:endParaRPr lang="nb-NO"/>
          </a:p>
        </p:txBody>
      </p:sp>
      <p:sp>
        <p:nvSpPr>
          <p:cNvPr id="5" name="Content Placeholder 2">
            <a:extLst>
              <a:ext uri="{FF2B5EF4-FFF2-40B4-BE49-F238E27FC236}">
                <a16:creationId xmlns="" xmlns:a16="http://schemas.microsoft.com/office/drawing/2014/main" id="{B8DFB500-212F-4EE2-8D2F-20F0EC896A01}"/>
              </a:ext>
            </a:extLst>
          </p:cNvPr>
          <p:cNvSpPr txBox="1">
            <a:spLocks/>
          </p:cNvSpPr>
          <p:nvPr/>
        </p:nvSpPr>
        <p:spPr>
          <a:xfrm>
            <a:off x="1657348" y="3120127"/>
            <a:ext cx="5829304"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b-NO" sz="4000" dirty="0">
                <a:solidFill>
                  <a:schemeClr val="bg1"/>
                </a:solidFill>
                <a:latin typeface="Montserrat SemiBold"/>
                <a:cs typeface="Montserrat SemiBold"/>
              </a:rPr>
              <a:t>RESPECT</a:t>
            </a:r>
            <a:endParaRPr lang="nb-NO" sz="4000" dirty="0">
              <a:solidFill>
                <a:srgbClr val="FFFF00"/>
              </a:solidFill>
              <a:latin typeface="Montserrat SemiBold"/>
              <a:cs typeface="Montserrat SemiBold"/>
            </a:endParaRPr>
          </a:p>
        </p:txBody>
      </p:sp>
      <p:sp>
        <p:nvSpPr>
          <p:cNvPr id="7" name="Content Placeholder 2">
            <a:extLst>
              <a:ext uri="{FF2B5EF4-FFF2-40B4-BE49-F238E27FC236}">
                <a16:creationId xmlns="" xmlns:a16="http://schemas.microsoft.com/office/drawing/2014/main" id="{B8DFB500-212F-4EE2-8D2F-20F0EC896A01}"/>
              </a:ext>
            </a:extLst>
          </p:cNvPr>
          <p:cNvSpPr txBox="1">
            <a:spLocks/>
          </p:cNvSpPr>
          <p:nvPr/>
        </p:nvSpPr>
        <p:spPr>
          <a:xfrm>
            <a:off x="-179280" y="3121200"/>
            <a:ext cx="5829304"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b-NO" sz="4000" dirty="0">
                <a:solidFill>
                  <a:srgbClr val="FFFF00"/>
                </a:solidFill>
                <a:latin typeface="Montserrat SemiBold"/>
                <a:cs typeface="Montserrat SemiBold"/>
              </a:rPr>
              <a:t>SELF</a:t>
            </a:r>
          </a:p>
        </p:txBody>
      </p:sp>
    </p:spTree>
    <p:extLst>
      <p:ext uri="{BB962C8B-B14F-4D97-AF65-F5344CB8AC3E}">
        <p14:creationId xmlns:p14="http://schemas.microsoft.com/office/powerpoint/2010/main" val="24945994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89</a:t>
            </a:fld>
            <a:endParaRPr lang="nb-NO"/>
          </a:p>
        </p:txBody>
      </p:sp>
      <p:sp>
        <p:nvSpPr>
          <p:cNvPr id="5" name="Content Placeholder 2">
            <a:extLst>
              <a:ext uri="{FF2B5EF4-FFF2-40B4-BE49-F238E27FC236}">
                <a16:creationId xmlns="" xmlns:a16="http://schemas.microsoft.com/office/drawing/2014/main" id="{B8DFB500-212F-4EE2-8D2F-20F0EC896A01}"/>
              </a:ext>
            </a:extLst>
          </p:cNvPr>
          <p:cNvSpPr txBox="1">
            <a:spLocks/>
          </p:cNvSpPr>
          <p:nvPr/>
        </p:nvSpPr>
        <p:spPr>
          <a:xfrm>
            <a:off x="1657348" y="3120127"/>
            <a:ext cx="5829304"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b-NO" sz="4000" dirty="0">
                <a:solidFill>
                  <a:schemeClr val="bg1"/>
                </a:solidFill>
                <a:latin typeface="Montserrat SemiBold"/>
                <a:cs typeface="Montserrat SemiBold"/>
              </a:rPr>
              <a:t>RESPECT</a:t>
            </a:r>
            <a:endParaRPr lang="nb-NO" sz="4000" dirty="0">
              <a:solidFill>
                <a:srgbClr val="FFFF00"/>
              </a:solidFill>
              <a:latin typeface="Montserrat SemiBold"/>
              <a:cs typeface="Montserrat SemiBold"/>
            </a:endParaRPr>
          </a:p>
        </p:txBody>
      </p:sp>
      <p:sp>
        <p:nvSpPr>
          <p:cNvPr id="7" name="Content Placeholder 2">
            <a:extLst>
              <a:ext uri="{FF2B5EF4-FFF2-40B4-BE49-F238E27FC236}">
                <a16:creationId xmlns="" xmlns:a16="http://schemas.microsoft.com/office/drawing/2014/main" id="{B8DFB500-212F-4EE2-8D2F-20F0EC896A01}"/>
              </a:ext>
            </a:extLst>
          </p:cNvPr>
          <p:cNvSpPr txBox="1">
            <a:spLocks/>
          </p:cNvSpPr>
          <p:nvPr/>
        </p:nvSpPr>
        <p:spPr>
          <a:xfrm>
            <a:off x="3494880" y="3121200"/>
            <a:ext cx="5829304"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b-NO" sz="4000" dirty="0">
                <a:solidFill>
                  <a:srgbClr val="FFFF00"/>
                </a:solidFill>
                <a:latin typeface="Montserrat SemiBold"/>
                <a:cs typeface="Montserrat SemiBold"/>
              </a:rPr>
              <a:t>LESS</a:t>
            </a:r>
          </a:p>
        </p:txBody>
      </p:sp>
    </p:spTree>
    <p:extLst>
      <p:ext uri="{BB962C8B-B14F-4D97-AF65-F5344CB8AC3E}">
        <p14:creationId xmlns:p14="http://schemas.microsoft.com/office/powerpoint/2010/main" val="2233177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a:t>
            </a:fld>
            <a:endParaRPr lang="nb-NO"/>
          </a:p>
        </p:txBody>
      </p:sp>
      <p:sp>
        <p:nvSpPr>
          <p:cNvPr id="5" name="Content Placeholder 2">
            <a:extLst>
              <a:ext uri="{FF2B5EF4-FFF2-40B4-BE49-F238E27FC236}">
                <a16:creationId xmlns="" xmlns:a16="http://schemas.microsoft.com/office/drawing/2014/main" id="{B8DFB500-212F-4EE2-8D2F-20F0EC896A01}"/>
              </a:ext>
            </a:extLst>
          </p:cNvPr>
          <p:cNvSpPr txBox="1">
            <a:spLocks/>
          </p:cNvSpPr>
          <p:nvPr/>
        </p:nvSpPr>
        <p:spPr>
          <a:xfrm>
            <a:off x="1657348" y="3120127"/>
            <a:ext cx="5829304"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b-NO" sz="4000" dirty="0">
                <a:solidFill>
                  <a:srgbClr val="FFFF00"/>
                </a:solidFill>
                <a:latin typeface="Montserrat SemiBold"/>
                <a:cs typeface="Montserrat SemiBold"/>
              </a:rPr>
              <a:t>TENSION</a:t>
            </a:r>
            <a:r>
              <a:rPr lang="nb-NO" sz="4000" dirty="0">
                <a:solidFill>
                  <a:schemeClr val="bg1"/>
                </a:solidFill>
                <a:latin typeface="Montserrat SemiBold"/>
                <a:cs typeface="Montserrat SemiBold"/>
              </a:rPr>
              <a:t>!</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10433588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90</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516400"/>
            <a:ext cx="9144000" cy="617746"/>
          </a:xfrm>
        </p:spPr>
        <p:txBody>
          <a:bodyPr>
            <a:noAutofit/>
          </a:bodyPr>
          <a:lstStyle/>
          <a:p>
            <a:pPr marL="0" indent="0" algn="ctr">
              <a:buNone/>
            </a:pPr>
            <a:r>
              <a:rPr lang="nb-NO" sz="4000" dirty="0">
                <a:solidFill>
                  <a:schemeClr val="bg1"/>
                </a:solidFill>
                <a:latin typeface="Montserrat SemiBold"/>
                <a:cs typeface="Montserrat SemiBold"/>
              </a:rPr>
              <a:t>BUSINESS</a:t>
            </a:r>
            <a:br>
              <a:rPr lang="nb-NO" sz="4000" dirty="0">
                <a:solidFill>
                  <a:schemeClr val="bg1"/>
                </a:solidFill>
                <a:latin typeface="Montserrat SemiBold"/>
                <a:cs typeface="Montserrat SemiBold"/>
              </a:rPr>
            </a:br>
            <a:r>
              <a:rPr lang="nb-NO" sz="4000" dirty="0">
                <a:solidFill>
                  <a:srgbClr val="FFFF00"/>
                </a:solidFill>
                <a:latin typeface="Montserrat SemiBold"/>
                <a:cs typeface="Montserrat SemiBold"/>
              </a:rPr>
              <a:t>VS </a:t>
            </a:r>
            <a:br>
              <a:rPr lang="nb-NO" sz="4000" dirty="0">
                <a:solidFill>
                  <a:srgbClr val="FFFF00"/>
                </a:solidFill>
                <a:latin typeface="Montserrat SemiBold"/>
                <a:cs typeface="Montserrat SemiBold"/>
              </a:rPr>
            </a:br>
            <a:r>
              <a:rPr lang="nb-NO" sz="4000" dirty="0">
                <a:solidFill>
                  <a:schemeClr val="bg1"/>
                </a:solidFill>
                <a:latin typeface="Montserrat SemiBold"/>
                <a:cs typeface="Montserrat SemiBold"/>
              </a:rPr>
              <a:t>CRAFTSMAN</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32605487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91</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a:solidFill>
                  <a:schemeClr val="bg1"/>
                </a:solidFill>
                <a:latin typeface="Montserrat SemiBold"/>
                <a:cs typeface="Montserrat SemiBold"/>
              </a:rPr>
              <a:t>YE OLDE CRAFTSMAN’S SHOPPE</a:t>
            </a:r>
            <a:endParaRPr lang="nb-NO" sz="4000" dirty="0">
              <a:solidFill>
                <a:srgbClr val="FFFF00"/>
              </a:solidFill>
              <a:latin typeface="Montserrat SemiBold"/>
              <a:cs typeface="Montserrat SemiBold"/>
            </a:endParaRPr>
          </a:p>
        </p:txBody>
      </p:sp>
      <p:pic>
        <p:nvPicPr>
          <p:cNvPr id="3" name="Picture 2" descr="craftsmanshand.jpg"/>
          <p:cNvPicPr>
            <a:picLocks noChangeAspect="1"/>
          </p:cNvPicPr>
          <p:nvPr/>
        </p:nvPicPr>
        <p:blipFill>
          <a:blip r:embed="rId3">
            <a:alphaModFix amt="67000"/>
            <a:extLst>
              <a:ext uri="{28A0092B-C50C-407E-A947-70E740481C1C}">
                <a14:useLocalDpi xmlns:a14="http://schemas.microsoft.com/office/drawing/2010/main" val="0"/>
              </a:ext>
            </a:extLst>
          </a:blip>
          <a:stretch>
            <a:fillRect/>
          </a:stretch>
        </p:blipFill>
        <p:spPr>
          <a:xfrm>
            <a:off x="3162300" y="4095750"/>
            <a:ext cx="2806700" cy="2260600"/>
          </a:xfrm>
          <a:prstGeom prst="rect">
            <a:avLst/>
          </a:prstGeom>
        </p:spPr>
      </p:pic>
    </p:spTree>
    <p:extLst>
      <p:ext uri="{BB962C8B-B14F-4D97-AF65-F5344CB8AC3E}">
        <p14:creationId xmlns:p14="http://schemas.microsoft.com/office/powerpoint/2010/main" val="25626703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92</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516400"/>
            <a:ext cx="9144000" cy="617746"/>
          </a:xfrm>
        </p:spPr>
        <p:txBody>
          <a:bodyPr>
            <a:noAutofit/>
          </a:bodyPr>
          <a:lstStyle/>
          <a:p>
            <a:pPr marL="0" indent="0" algn="ctr">
              <a:buNone/>
            </a:pPr>
            <a:r>
              <a:rPr lang="nb-NO" sz="4000" dirty="0">
                <a:solidFill>
                  <a:schemeClr val="bg1"/>
                </a:solidFill>
                <a:latin typeface="Montserrat SemiBold"/>
                <a:cs typeface="Montserrat SemiBold"/>
              </a:rPr>
              <a:t>HAND-CRAFTED </a:t>
            </a:r>
            <a:br>
              <a:rPr lang="nb-NO" sz="4000" dirty="0">
                <a:solidFill>
                  <a:schemeClr val="bg1"/>
                </a:solidFill>
                <a:latin typeface="Montserrat SemiBold"/>
                <a:cs typeface="Montserrat SemiBold"/>
              </a:rPr>
            </a:br>
            <a:r>
              <a:rPr lang="nb-NO" sz="4000" dirty="0">
                <a:solidFill>
                  <a:schemeClr val="bg1"/>
                </a:solidFill>
                <a:latin typeface="Montserrat SemiBold"/>
                <a:cs typeface="Montserrat SemiBold"/>
              </a:rPr>
              <a:t>ARTISAN SOFTWARE </a:t>
            </a:r>
            <a:br>
              <a:rPr lang="nb-NO" sz="4000" dirty="0">
                <a:solidFill>
                  <a:schemeClr val="bg1"/>
                </a:solidFill>
                <a:latin typeface="Montserrat SemiBold"/>
                <a:cs typeface="Montserrat SemiBold"/>
              </a:rPr>
            </a:br>
            <a:r>
              <a:rPr lang="nb-NO" sz="4000" dirty="0">
                <a:solidFill>
                  <a:schemeClr val="bg1"/>
                </a:solidFill>
                <a:latin typeface="Montserrat SemiBold"/>
                <a:cs typeface="Montserrat SemiBold"/>
              </a:rPr>
              <a:t>MADE TO ORDER</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26928177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93</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4000" cy="617746"/>
          </a:xfrm>
        </p:spPr>
        <p:txBody>
          <a:bodyPr>
            <a:noAutofit/>
          </a:bodyPr>
          <a:lstStyle/>
          <a:p>
            <a:pPr marL="0" indent="0" algn="ctr">
              <a:buNone/>
            </a:pPr>
            <a:r>
              <a:rPr lang="nb-NO" sz="4000" dirty="0">
                <a:solidFill>
                  <a:schemeClr val="bg1"/>
                </a:solidFill>
                <a:latin typeface="Montserrat SemiBold"/>
                <a:cs typeface="Montserrat SemiBold"/>
              </a:rPr>
              <a:t>COMMUNICATION BECOMES </a:t>
            </a:r>
            <a:r>
              <a:rPr lang="nb-NO" sz="4000" dirty="0">
                <a:solidFill>
                  <a:srgbClr val="FFFF00"/>
                </a:solidFill>
                <a:latin typeface="Montserrat SemiBold"/>
                <a:cs typeface="Montserrat SemiBold"/>
              </a:rPr>
              <a:t>NEGOTIATION</a:t>
            </a:r>
          </a:p>
        </p:txBody>
      </p:sp>
    </p:spTree>
    <p:extLst>
      <p:ext uri="{BB962C8B-B14F-4D97-AF65-F5344CB8AC3E}">
        <p14:creationId xmlns:p14="http://schemas.microsoft.com/office/powerpoint/2010/main" val="32068701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94</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a:solidFill>
                  <a:schemeClr val="bg1"/>
                </a:solidFill>
                <a:latin typeface="Montserrat SemiBold"/>
                <a:cs typeface="Montserrat SemiBold"/>
              </a:rPr>
              <a:t>BUT </a:t>
            </a:r>
            <a:r>
              <a:rPr lang="nb-NO" sz="4000" dirty="0">
                <a:solidFill>
                  <a:srgbClr val="FFFF00"/>
                </a:solidFill>
                <a:latin typeface="Montserrat SemiBold"/>
                <a:cs typeface="Montserrat SemiBold"/>
              </a:rPr>
              <a:t>WE</a:t>
            </a:r>
            <a:r>
              <a:rPr lang="nb-NO" sz="4000" dirty="0">
                <a:solidFill>
                  <a:schemeClr val="bg1"/>
                </a:solidFill>
                <a:latin typeface="Montserrat SemiBold"/>
                <a:cs typeface="Montserrat SemiBold"/>
              </a:rPr>
              <a:t> ARE THE BUSINESS</a:t>
            </a:r>
          </a:p>
        </p:txBody>
      </p:sp>
    </p:spTree>
    <p:extLst>
      <p:ext uri="{BB962C8B-B14F-4D97-AF65-F5344CB8AC3E}">
        <p14:creationId xmlns:p14="http://schemas.microsoft.com/office/powerpoint/2010/main" val="11345918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95</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2786400"/>
            <a:ext cx="9144000" cy="617746"/>
          </a:xfrm>
        </p:spPr>
        <p:txBody>
          <a:bodyPr>
            <a:noAutofit/>
          </a:bodyPr>
          <a:lstStyle/>
          <a:p>
            <a:pPr marL="0" indent="0" algn="ctr">
              <a:buNone/>
            </a:pPr>
            <a:r>
              <a:rPr lang="nb-NO" sz="4000" dirty="0">
                <a:solidFill>
                  <a:schemeClr val="bg1"/>
                </a:solidFill>
                <a:latin typeface="Montserrat SemiBold"/>
                <a:cs typeface="Montserrat SemiBold"/>
              </a:rPr>
              <a:t>COMMUNICATION SHOULD BE </a:t>
            </a:r>
            <a:r>
              <a:rPr lang="nb-NO" sz="4000" dirty="0">
                <a:solidFill>
                  <a:srgbClr val="FFFF00"/>
                </a:solidFill>
                <a:latin typeface="Montserrat SemiBold"/>
                <a:cs typeface="Montserrat SemiBold"/>
              </a:rPr>
              <a:t>COLLABORATION</a:t>
            </a:r>
          </a:p>
        </p:txBody>
      </p:sp>
    </p:spTree>
    <p:extLst>
      <p:ext uri="{BB962C8B-B14F-4D97-AF65-F5344CB8AC3E}">
        <p14:creationId xmlns:p14="http://schemas.microsoft.com/office/powerpoint/2010/main" val="20625016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96</a:t>
            </a:fld>
            <a:endParaRPr lang="nb-NO"/>
          </a:p>
        </p:txBody>
      </p:sp>
      <p:sp>
        <p:nvSpPr>
          <p:cNvPr id="5"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a:solidFill>
                  <a:schemeClr val="bg1"/>
                </a:solidFill>
                <a:latin typeface="Montserrat SemiBold"/>
                <a:cs typeface="Montserrat SemiBold"/>
              </a:rPr>
              <a:t>HOW TO BE </a:t>
            </a:r>
            <a:r>
              <a:rPr lang="nb-NO" sz="4000" dirty="0">
                <a:solidFill>
                  <a:srgbClr val="FFFF00"/>
                </a:solidFill>
                <a:latin typeface="Montserrat SemiBold"/>
                <a:cs typeface="Montserrat SemiBold"/>
              </a:rPr>
              <a:t>VALUABLE</a:t>
            </a:r>
            <a:r>
              <a:rPr lang="nb-NO" sz="4000" dirty="0">
                <a:solidFill>
                  <a:schemeClr val="bg1"/>
                </a:solidFill>
                <a:latin typeface="Montserrat SemiBold"/>
                <a:cs typeface="Montserrat SemiBold"/>
              </a:rPr>
              <a:t>?</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12601904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97</a:t>
            </a:fld>
            <a:endParaRPr lang="nb-NO"/>
          </a:p>
        </p:txBody>
      </p:sp>
      <p:sp>
        <p:nvSpPr>
          <p:cNvPr id="8"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1164262" y="2786400"/>
            <a:ext cx="6743653" cy="617746"/>
          </a:xfrm>
        </p:spPr>
        <p:txBody>
          <a:bodyPr>
            <a:noAutofit/>
          </a:bodyPr>
          <a:lstStyle/>
          <a:p>
            <a:pPr marL="0" indent="0" algn="ctr">
              <a:buNone/>
            </a:pPr>
            <a:r>
              <a:rPr lang="nb-NO" sz="4000" dirty="0">
                <a:solidFill>
                  <a:srgbClr val="FFFF00"/>
                </a:solidFill>
                <a:latin typeface="Montserrat SemiBold"/>
                <a:cs typeface="Montserrat SemiBold"/>
              </a:rPr>
              <a:t>BEYOND</a:t>
            </a:r>
            <a:r>
              <a:rPr lang="nb-NO" sz="4000" dirty="0">
                <a:solidFill>
                  <a:schemeClr val="bg1"/>
                </a:solidFill>
                <a:latin typeface="Montserrat SemiBold"/>
                <a:cs typeface="Montserrat SemiBold"/>
              </a:rPr>
              <a:t> </a:t>
            </a:r>
            <a:br>
              <a:rPr lang="nb-NO" sz="4000" dirty="0">
                <a:solidFill>
                  <a:schemeClr val="bg1"/>
                </a:solidFill>
                <a:latin typeface="Montserrat SemiBold"/>
                <a:cs typeface="Montserrat SemiBold"/>
              </a:rPr>
            </a:br>
            <a:r>
              <a:rPr lang="nb-NO" sz="4000" dirty="0">
                <a:solidFill>
                  <a:schemeClr val="bg1"/>
                </a:solidFill>
                <a:latin typeface="Montserrat SemiBold"/>
                <a:cs typeface="Montserrat SemiBold"/>
              </a:rPr>
              <a:t>TECHNICAL SKILL</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23992064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98</a:t>
            </a:fld>
            <a:endParaRPr lang="nb-NO"/>
          </a:p>
        </p:txBody>
      </p:sp>
      <p:sp>
        <p:nvSpPr>
          <p:cNvPr id="5"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a:solidFill>
                  <a:schemeClr val="bg1"/>
                </a:solidFill>
                <a:latin typeface="Montserrat SemiBold"/>
                <a:cs typeface="Montserrat SemiBold"/>
              </a:rPr>
              <a:t>DOMAIN MODELLING</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15288046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02/11/19</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99</a:t>
            </a:fld>
            <a:endParaRPr lang="nb-NO"/>
          </a:p>
        </p:txBody>
      </p:sp>
      <p:sp>
        <p:nvSpPr>
          <p:cNvPr id="5" name="Content Placeholder 2">
            <a:extLst>
              <a:ext uri="{FF2B5EF4-FFF2-40B4-BE49-F238E27FC236}">
                <a16:creationId xmlns="" xmlns:a16="http://schemas.microsoft.com/office/drawing/2014/main" id="{95FBDEC9-1AF8-4906-855D-039A2BBE3787}"/>
              </a:ext>
            </a:extLst>
          </p:cNvPr>
          <p:cNvSpPr>
            <a:spLocks noGrp="1"/>
          </p:cNvSpPr>
          <p:nvPr>
            <p:ph idx="1"/>
          </p:nvPr>
        </p:nvSpPr>
        <p:spPr>
          <a:xfrm>
            <a:off x="0" y="3121200"/>
            <a:ext cx="9144000" cy="617746"/>
          </a:xfrm>
        </p:spPr>
        <p:txBody>
          <a:bodyPr>
            <a:noAutofit/>
          </a:bodyPr>
          <a:lstStyle/>
          <a:p>
            <a:pPr marL="0" indent="0" algn="ctr">
              <a:buNone/>
            </a:pPr>
            <a:r>
              <a:rPr lang="nb-NO" sz="4000" dirty="0">
                <a:solidFill>
                  <a:schemeClr val="bg1"/>
                </a:solidFill>
                <a:latin typeface="Montserrat SemiBold"/>
                <a:cs typeface="Montserrat SemiBold"/>
              </a:rPr>
              <a:t>SYSTEMS THINKING</a:t>
            </a:r>
            <a:endParaRPr lang="nb-NO" sz="4000" dirty="0">
              <a:solidFill>
                <a:srgbClr val="FFFF00"/>
              </a:solidFill>
              <a:latin typeface="Montserrat SemiBold"/>
              <a:cs typeface="Montserrat SemiBold"/>
            </a:endParaRPr>
          </a:p>
        </p:txBody>
      </p:sp>
    </p:spTree>
    <p:extLst>
      <p:ext uri="{BB962C8B-B14F-4D97-AF65-F5344CB8AC3E}">
        <p14:creationId xmlns:p14="http://schemas.microsoft.com/office/powerpoint/2010/main" val="676557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7967</TotalTime>
  <Words>4429</Words>
  <Application>Microsoft Macintosh PowerPoint</Application>
  <PresentationFormat>On-screen Show (4:3)</PresentationFormat>
  <Paragraphs>539</Paragraphs>
  <Slides>110</Slides>
  <Notes>108</Notes>
  <HiddenSlides>0</HiddenSlides>
  <MMClips>0</MMClips>
  <ScaleCrop>false</ScaleCrop>
  <HeadingPairs>
    <vt:vector size="4" baseType="variant">
      <vt:variant>
        <vt:lpstr>Theme</vt:lpstr>
      </vt:variant>
      <vt:variant>
        <vt:i4>1</vt:i4>
      </vt:variant>
      <vt:variant>
        <vt:lpstr>Slide Titles</vt:lpstr>
      </vt:variant>
      <vt:variant>
        <vt:i4>110</vt:i4>
      </vt:variant>
    </vt:vector>
  </HeadingPairs>
  <TitlesOfParts>
    <vt:vector size="1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TECHNICAL DEBT?</dc:title>
  <dc:creator>Einar Høst</dc:creator>
  <cp:lastModifiedBy>Einar Høst</cp:lastModifiedBy>
  <cp:revision>1699</cp:revision>
  <dcterms:created xsi:type="dcterms:W3CDTF">2018-06-05T15:34:19Z</dcterms:created>
  <dcterms:modified xsi:type="dcterms:W3CDTF">2019-11-02T12:56:14Z</dcterms:modified>
</cp:coreProperties>
</file>